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59" r:id="rId4"/>
    <p:sldId id="286" r:id="rId5"/>
    <p:sldId id="278" r:id="rId6"/>
    <p:sldId id="272" r:id="rId7"/>
    <p:sldId id="289" r:id="rId8"/>
    <p:sldId id="269" r:id="rId9"/>
    <p:sldId id="279" r:id="rId10"/>
    <p:sldId id="285" r:id="rId11"/>
    <p:sldId id="280" r:id="rId12"/>
    <p:sldId id="281" r:id="rId13"/>
    <p:sldId id="283" r:id="rId14"/>
    <p:sldId id="270" r:id="rId15"/>
    <p:sldId id="271" r:id="rId16"/>
    <p:sldId id="282" r:id="rId17"/>
    <p:sldId id="291" r:id="rId18"/>
    <p:sldId id="290" r:id="rId19"/>
    <p:sldId id="262" r:id="rId20"/>
    <p:sldId id="288" r:id="rId21"/>
    <p:sldId id="268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70E30E-A251-4035-ADF1-B6BA327B5FF2}">
          <p14:sldIdLst>
            <p14:sldId id="256"/>
            <p14:sldId id="275"/>
            <p14:sldId id="259"/>
            <p14:sldId id="286"/>
            <p14:sldId id="278"/>
            <p14:sldId id="272"/>
            <p14:sldId id="289"/>
            <p14:sldId id="269"/>
            <p14:sldId id="279"/>
            <p14:sldId id="285"/>
            <p14:sldId id="280"/>
            <p14:sldId id="281"/>
            <p14:sldId id="283"/>
            <p14:sldId id="270"/>
            <p14:sldId id="271"/>
            <p14:sldId id="282"/>
            <p14:sldId id="291"/>
            <p14:sldId id="290"/>
            <p14:sldId id="262"/>
            <p14:sldId id="288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gr8bNklohNPxshfrMAaA4FAY2B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9682D-B18B-F327-E9EC-C1046B85E14B}" v="28" dt="2025-12-03T06:17:24.660"/>
    <p1510:client id="{30F0F87E-4849-4980-93B1-1D7488CDA776}" v="609" dt="2025-12-03T08:44:01.586"/>
    <p1510:client id="{72179D42-8375-2D4D-ABE6-B21E18101DEA}" v="10" dt="2025-12-03T17:38:12.113"/>
    <p1510:client id="{9D0D6301-B477-4C2C-A250-B9A67C9410CD}" v="1440" dt="2025-12-03T20:55:44.171"/>
    <p1510:client id="{A03356B4-270E-F649-B339-E42DDC002C8A}" v="247" dt="2025-12-03T06:12:37.955"/>
    <p1510:client id="{A7FB8538-5409-A788-AA8D-02B7510E6FBD}" v="603" dt="2025-12-03T05:22:42.275"/>
    <p1510:client id="{E214A79B-F3F2-405D-ADFF-69050BF1E173}" v="448" dt="2025-12-04T03:14:47.304"/>
  </p1510:revLst>
</p1510:revInfo>
</file>

<file path=ppt/tableStyles.xml><?xml version="1.0" encoding="utf-8"?>
<a:tblStyleLst xmlns:a="http://schemas.openxmlformats.org/drawingml/2006/main" def="{8CAEADBB-04E2-454F-8AC0-B82F5888BAFF}">
  <a:tblStyle styleId="{8CAEADBB-04E2-454F-8AC0-B82F5888BAF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9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EE2C623A-3AD8-D770-5E19-D07FF310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3390C651-95BA-0430-4993-0B8CA755F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DF0B8734-1AAA-DC32-382B-AF466855C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718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133E8A4B-7DAD-5199-728F-D464A3E29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7E768003-ABCF-0965-AC95-F318A37AB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E4DF75DA-28C5-64B2-99CD-F5DDEEED6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69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78BA26F2-4BAD-347D-F0F0-C368571D3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701AEDEF-F308-06BB-33DF-1B0D8A843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5904C6EA-FFD0-2DD5-AC2D-769CFEC8F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532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EF3F5899-1B82-7EE4-7FD1-D9C7DB14E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525AC523-FD46-1DB5-FE50-AD9975BA79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E16487B1-211B-4294-5059-1E60F31BF3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568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AEE0F258-3001-D0F3-814D-E1DC063C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BD96F99D-1168-86ED-30CB-31C88A51E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9A2883E3-4DE4-D9D0-A37C-942883D93A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629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12BEEE4E-337D-259C-7460-9E28F70CA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925DC2DC-1F18-671B-3FCC-1301831449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C5B1FAE2-5CAF-6BB2-4824-7FE0B2B0B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2741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8B66C58D-C4DE-FAAD-570B-A2B0625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8922ABCF-0CC6-4245-186C-11D23073C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B417975C-CFEA-34D0-36A5-918BF19F8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037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D068B224-BD0E-AC47-3708-F3AE43E1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EF9C0135-1773-1171-C69B-314F1E82B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4CE39AB3-B098-C35E-4D71-7CDECFF0A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962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D21840C3-FB82-4906-0C96-D0122CB9D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6ACA5A37-CFF4-ED6E-286E-35D8E88F0B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337A027B-4F2A-BB79-BDA0-3C609943F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138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2AA3A2D-3C8C-2895-83CC-992612E91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>
            <a:extLst>
              <a:ext uri="{FF2B5EF4-FFF2-40B4-BE49-F238E27FC236}">
                <a16:creationId xmlns:a16="http://schemas.microsoft.com/office/drawing/2014/main" id="{F9343008-2788-E411-E200-99CB001EC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>
            <a:extLst>
              <a:ext uri="{FF2B5EF4-FFF2-40B4-BE49-F238E27FC236}">
                <a16:creationId xmlns:a16="http://schemas.microsoft.com/office/drawing/2014/main" id="{DB8B627E-5C01-98D1-030C-A3314014CF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272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E089564A-C32B-9191-7411-2F3943A9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>
            <a:extLst>
              <a:ext uri="{FF2B5EF4-FFF2-40B4-BE49-F238E27FC236}">
                <a16:creationId xmlns:a16="http://schemas.microsoft.com/office/drawing/2014/main" id="{B985D0F9-9613-65F4-9E8C-11B8005754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>
            <a:extLst>
              <a:ext uri="{FF2B5EF4-FFF2-40B4-BE49-F238E27FC236}">
                <a16:creationId xmlns:a16="http://schemas.microsoft.com/office/drawing/2014/main" id="{A0D95CFC-9D05-E72E-F777-337FE07AE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2993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68F05A5-2510-1598-0E19-22C13E01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>
            <a:extLst>
              <a:ext uri="{FF2B5EF4-FFF2-40B4-BE49-F238E27FC236}">
                <a16:creationId xmlns:a16="http://schemas.microsoft.com/office/drawing/2014/main" id="{E0B817E7-6294-DC1A-C12A-266F12F0D3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>
            <a:extLst>
              <a:ext uri="{FF2B5EF4-FFF2-40B4-BE49-F238E27FC236}">
                <a16:creationId xmlns:a16="http://schemas.microsoft.com/office/drawing/2014/main" id="{E79E22AF-D47F-8FA9-CC96-922215D16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7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EE254472-4E5A-6F14-858A-9B6CFB69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>
            <a:extLst>
              <a:ext uri="{FF2B5EF4-FFF2-40B4-BE49-F238E27FC236}">
                <a16:creationId xmlns:a16="http://schemas.microsoft.com/office/drawing/2014/main" id="{E98BB256-1C5C-998A-1E68-51E51FDE6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>
            <a:extLst>
              <a:ext uri="{FF2B5EF4-FFF2-40B4-BE49-F238E27FC236}">
                <a16:creationId xmlns:a16="http://schemas.microsoft.com/office/drawing/2014/main" id="{1EAC0504-5D94-0E06-7A64-3197D0C35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785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60654EB-F82B-BA66-4791-C77061AA6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>
            <a:extLst>
              <a:ext uri="{FF2B5EF4-FFF2-40B4-BE49-F238E27FC236}">
                <a16:creationId xmlns:a16="http://schemas.microsoft.com/office/drawing/2014/main" id="{EC851761-70E5-F4F3-2B74-68D58BF994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Char char="•"/>
            </a:pPr>
            <a:r>
              <a:rPr lang="en-US" b="1" err="1"/>
              <a:t>SegFormer</a:t>
            </a:r>
            <a:r>
              <a:rPr lang="en-US"/>
              <a:t> is a transformer-based semantic segmentation model designed to be both </a:t>
            </a:r>
            <a:r>
              <a:rPr lang="en-US" b="1"/>
              <a:t>lightweight and highly efficient</a:t>
            </a:r>
            <a:r>
              <a:rPr lang="en-US"/>
              <a:t>.</a:t>
            </a:r>
          </a:p>
          <a:p>
            <a:pPr marL="171450" indent="-171450">
              <a:buChar char="•"/>
            </a:pPr>
            <a:r>
              <a:rPr lang="en-US"/>
              <a:t>The architecture contains </a:t>
            </a:r>
            <a:r>
              <a:rPr lang="en-US" b="1"/>
              <a:t>four hierarchical transformer encoder stages</a:t>
            </a:r>
            <a:r>
              <a:rPr lang="en-US"/>
              <a:t>, each processing the image at progressively lower resolutions.</a:t>
            </a:r>
          </a:p>
          <a:p>
            <a:pPr marL="171450" indent="-171450">
              <a:buChar char="•"/>
            </a:pPr>
            <a:r>
              <a:rPr lang="en-US"/>
              <a:t>Each encoder stage uses:</a:t>
            </a:r>
          </a:p>
          <a:p>
            <a:pPr marL="171450" indent="-171450">
              <a:buChar char="•"/>
            </a:pPr>
            <a:r>
              <a:rPr lang="en-US" b="1"/>
              <a:t>Overlapping patch embeddings</a:t>
            </a:r>
            <a:endParaRPr lang="en-US"/>
          </a:p>
          <a:p>
            <a:pPr marL="171450" indent="-171450">
              <a:buChar char="•"/>
            </a:pPr>
            <a:r>
              <a:rPr lang="en-US" b="1"/>
              <a:t>Attention-based transformer blocks</a:t>
            </a:r>
            <a:endParaRPr lang="en-US"/>
          </a:p>
          <a:p>
            <a:pPr marL="171450" indent="-171450">
              <a:buChar char="•"/>
            </a:pPr>
            <a:r>
              <a:rPr lang="en-US"/>
              <a:t>These help capture </a:t>
            </a:r>
            <a:r>
              <a:rPr lang="en-US" b="1"/>
              <a:t>local details</a:t>
            </a:r>
            <a:r>
              <a:rPr lang="en-US"/>
              <a:t> and </a:t>
            </a:r>
            <a:r>
              <a:rPr lang="en-US" b="1"/>
              <a:t>global context</a:t>
            </a:r>
            <a:r>
              <a:rPr lang="en-US"/>
              <a:t> simultaneously.</a:t>
            </a:r>
          </a:p>
          <a:p>
            <a:pPr marL="171450" indent="-171450">
              <a:buChar char="•"/>
            </a:pPr>
            <a:r>
              <a:rPr lang="en-US"/>
              <a:t>The model generates </a:t>
            </a:r>
            <a:r>
              <a:rPr lang="en-US" b="1"/>
              <a:t>multi-scale feature representations</a:t>
            </a:r>
            <a:r>
              <a:rPr lang="en-US"/>
              <a:t>, which are passed to the decoder.</a:t>
            </a:r>
          </a:p>
          <a:p>
            <a:pPr marL="171450" indent="-171450">
              <a:buChar char="•"/>
            </a:pPr>
            <a:r>
              <a:rPr lang="en-US"/>
              <a:t>The decoder uses </a:t>
            </a:r>
            <a:r>
              <a:rPr lang="en-US" b="1"/>
              <a:t>MLPs and </a:t>
            </a:r>
            <a:r>
              <a:rPr lang="en-US" b="1" err="1"/>
              <a:t>upsampling</a:t>
            </a:r>
            <a:r>
              <a:rPr lang="en-US"/>
              <a:t> to convert features into </a:t>
            </a:r>
            <a:r>
              <a:rPr lang="en-US" b="1"/>
              <a:t>dense per-pixel class predictions</a:t>
            </a:r>
            <a:r>
              <a:rPr lang="en-US"/>
              <a:t>.</a:t>
            </a:r>
          </a:p>
          <a:p>
            <a:pPr marL="171450" indent="-171450">
              <a:buChar char="•"/>
            </a:pPr>
            <a:r>
              <a:rPr lang="en-US"/>
              <a:t>This design reduces computational cost compared to traditional CNN-based models.</a:t>
            </a:r>
          </a:p>
          <a:p>
            <a:pPr marL="171450" indent="-171450">
              <a:buChar char="•"/>
            </a:pPr>
            <a:r>
              <a:rPr lang="en-US"/>
              <a:t>Well-suited for </a:t>
            </a:r>
            <a:r>
              <a:rPr lang="en-US" b="1"/>
              <a:t>edge deployment</a:t>
            </a:r>
            <a:r>
              <a:rPr lang="en-US"/>
              <a:t> due to its efficiency and low memory footprint.</a:t>
            </a:r>
          </a:p>
          <a:p>
            <a:pPr marL="171450" indent="-171450">
              <a:buChar char="•"/>
            </a:pPr>
            <a:r>
              <a:rPr lang="en-US"/>
              <a:t>Overall, </a:t>
            </a:r>
            <a:r>
              <a:rPr lang="en-US" err="1"/>
              <a:t>SegFormer</a:t>
            </a:r>
            <a:r>
              <a:rPr lang="en-US"/>
              <a:t> provides </a:t>
            </a:r>
            <a:r>
              <a:rPr lang="en-US" b="1"/>
              <a:t>accurate segmentation</a:t>
            </a:r>
            <a:r>
              <a:rPr lang="en-US"/>
              <a:t> with </a:t>
            </a:r>
            <a:r>
              <a:rPr lang="en-US" b="1"/>
              <a:t>minimal computational resources</a:t>
            </a:r>
            <a:r>
              <a:rPr lang="en-US"/>
              <a:t>, making it ideal for real-time environmental monitoring tasks.</a:t>
            </a:r>
          </a:p>
          <a:p>
            <a:pPr marL="171450" indent="-171450">
              <a:buChar char="•"/>
            </a:pPr>
            <a:br>
              <a:rPr lang="en-US" dirty="0"/>
            </a:br>
            <a:br>
              <a:rPr lang="en-US" dirty="0"/>
            </a:br>
            <a:r>
              <a:rPr lang="en-US" b="1"/>
              <a:t>SAM (Segment Anything Model)</a:t>
            </a:r>
            <a:r>
              <a:rPr lang="en-US"/>
              <a:t> by Meta AI is a major advancement in segmentation using a </a:t>
            </a:r>
            <a:r>
              <a:rPr lang="en-US" b="1"/>
              <a:t>prompt-driven, zero-shot</a:t>
            </a:r>
            <a:r>
              <a:rPr lang="en-US"/>
              <a:t> framework.</a:t>
            </a:r>
            <a:endParaRPr lang="en-US" dirty="0"/>
          </a:p>
          <a:p>
            <a:pPr marL="171450" indent="-171450">
              <a:buChar char="•"/>
            </a:pPr>
            <a:r>
              <a:rPr lang="en-US"/>
              <a:t>It can segment a wide variety of objects </a:t>
            </a:r>
            <a:r>
              <a:rPr lang="en-US" b="1"/>
              <a:t>without task-specific training</a:t>
            </a:r>
            <a:r>
              <a:rPr lang="en-US"/>
              <a:t>, making it ideal for real-world, dynamic environments.</a:t>
            </a:r>
          </a:p>
          <a:p>
            <a:pPr marL="171450" indent="-171450">
              <a:buChar char="•"/>
            </a:pPr>
            <a:r>
              <a:rPr lang="en-US"/>
              <a:t>The architecture includes </a:t>
            </a:r>
            <a:r>
              <a:rPr lang="en-US" b="1"/>
              <a:t>three main components</a:t>
            </a:r>
            <a:r>
              <a:rPr lang="en-US"/>
              <a:t>:</a:t>
            </a:r>
          </a:p>
          <a:p>
            <a:pPr marL="171450" indent="-171450">
              <a:buChar char="•"/>
            </a:pPr>
            <a:r>
              <a:rPr lang="en-US" b="1"/>
              <a:t>Image Encoder:</a:t>
            </a:r>
            <a:r>
              <a:rPr lang="en-US"/>
              <a:t> A Vision Transformer (</a:t>
            </a:r>
            <a:r>
              <a:rPr lang="en-US" err="1"/>
              <a:t>ViT</a:t>
            </a:r>
            <a:r>
              <a:rPr lang="en-US"/>
              <a:t>) that produces dense visual embeddings.</a:t>
            </a:r>
          </a:p>
          <a:p>
            <a:pPr marL="171450" indent="-171450">
              <a:buChar char="•"/>
            </a:pPr>
            <a:r>
              <a:rPr lang="en-US" b="1"/>
              <a:t>Prompt Encoder:</a:t>
            </a:r>
            <a:r>
              <a:rPr lang="en-US"/>
              <a:t> Processes prompts such as </a:t>
            </a:r>
            <a:r>
              <a:rPr lang="en-US" b="1"/>
              <a:t>points, boxes, or text</a:t>
            </a:r>
            <a:r>
              <a:rPr lang="en-US"/>
              <a:t>.</a:t>
            </a:r>
          </a:p>
          <a:p>
            <a:pPr marL="171450" indent="-171450">
              <a:buChar char="•"/>
            </a:pPr>
            <a:r>
              <a:rPr lang="en-US" b="1"/>
              <a:t>Mask Decoder:</a:t>
            </a:r>
            <a:r>
              <a:rPr lang="en-US"/>
              <a:t> Combines image and prompt embeddings to generate the segmentation mask.</a:t>
            </a:r>
          </a:p>
          <a:p>
            <a:pPr marL="171450" indent="-171450">
              <a:buChar char="•"/>
            </a:pPr>
            <a:r>
              <a:rPr lang="en-US"/>
              <a:t>Core operation:</a:t>
            </a:r>
          </a:p>
          <a:p>
            <a:pPr marL="171450" indent="-171450">
              <a:buChar char="•"/>
            </a:pPr>
            <a:r>
              <a:rPr lang="en-US" b="1" dirty="0"/>
              <a:t>M = Decoder(Encoder(I), P)</a:t>
            </a:r>
            <a:endParaRPr lang="en-US" dirty="0"/>
          </a:p>
          <a:p>
            <a:pPr marL="171450" indent="-171450">
              <a:buChar char="•"/>
            </a:pPr>
            <a:r>
              <a:rPr lang="en-US" dirty="0"/>
              <a:t>SAM supports </a:t>
            </a:r>
            <a:r>
              <a:rPr lang="en-US" b="1" dirty="0"/>
              <a:t>flexible prompting</a:t>
            </a:r>
            <a:r>
              <a:rPr lang="en-US" dirty="0"/>
              <a:t>, enabling interactive and automated segmentation.</a:t>
            </a:r>
          </a:p>
          <a:p>
            <a:pPr marL="171450" indent="-171450">
              <a:buChar char="•"/>
            </a:pPr>
            <a:r>
              <a:rPr lang="en-US" dirty="0"/>
              <a:t>Its </a:t>
            </a:r>
            <a:r>
              <a:rPr lang="en-US" b="1" dirty="0"/>
              <a:t>zero-shot generalization</a:t>
            </a:r>
            <a:r>
              <a:rPr lang="en-US" dirty="0"/>
              <a:t>, modularity, and efficiency make it suitable for </a:t>
            </a:r>
            <a:r>
              <a:rPr lang="en-US" b="1" dirty="0"/>
              <a:t>edge devices</a:t>
            </a:r>
            <a:r>
              <a:rPr lang="en-US" dirty="0"/>
              <a:t> or </a:t>
            </a:r>
            <a:r>
              <a:rPr lang="en-US" b="1" dirty="0"/>
              <a:t>cloud-based pipelines</a:t>
            </a:r>
            <a:r>
              <a:rPr lang="en-US" dirty="0"/>
              <a:t>.</a:t>
            </a:r>
          </a:p>
          <a:p>
            <a:pPr marL="171450" indent="-171450">
              <a:buChar char="•"/>
            </a:pPr>
            <a:r>
              <a:rPr lang="en-US" dirty="0"/>
              <a:t>Ideal for applications requiring </a:t>
            </a:r>
            <a:r>
              <a:rPr lang="en-US" b="1" dirty="0"/>
              <a:t>fast, adaptable segmentation</a:t>
            </a:r>
            <a:r>
              <a:rPr lang="en-US" dirty="0"/>
              <a:t> without retraining.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16" name="Google Shape;116;p4:notes">
            <a:extLst>
              <a:ext uri="{FF2B5EF4-FFF2-40B4-BE49-F238E27FC236}">
                <a16:creationId xmlns:a16="http://schemas.microsoft.com/office/drawing/2014/main" id="{568CA50E-EC29-893C-1ABE-36BCE74B6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954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C00E80B1-EE21-AA60-B633-920FFC6B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>
            <a:extLst>
              <a:ext uri="{FF2B5EF4-FFF2-40B4-BE49-F238E27FC236}">
                <a16:creationId xmlns:a16="http://schemas.microsoft.com/office/drawing/2014/main" id="{0EFD306D-6953-250F-1A08-3D88853A6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>
            <a:extLst>
              <a:ext uri="{FF2B5EF4-FFF2-40B4-BE49-F238E27FC236}">
                <a16:creationId xmlns:a16="http://schemas.microsoft.com/office/drawing/2014/main" id="{17099E37-5B08-367A-925C-C54C2830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137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B28EFE77-D8E7-15EB-65CA-74A2B21E8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F4A5B1F6-7207-305F-EBA8-1EE2F1ACC4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56E30655-D255-33B3-8C60-19179F8E52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330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1458FEBE-7C1A-9D84-7081-A3E21E26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>
            <a:extLst>
              <a:ext uri="{FF2B5EF4-FFF2-40B4-BE49-F238E27FC236}">
                <a16:creationId xmlns:a16="http://schemas.microsoft.com/office/drawing/2014/main" id="{297502E2-DA68-2653-AAA7-FCADF6A0C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>
            <a:extLst>
              <a:ext uri="{FF2B5EF4-FFF2-40B4-BE49-F238E27FC236}">
                <a16:creationId xmlns:a16="http://schemas.microsoft.com/office/drawing/2014/main" id="{C42A457E-975C-8B71-0E5E-CE7CB6E7E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78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ultralytics/issues/189?timeline_page=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alhashahzad12345/waterLevelSegmentation?utm_source=chatgpt.com" TargetMode="External"/><Relationship Id="rId4" Type="http://schemas.openxmlformats.org/officeDocument/2006/relationships/hyperlink" Target="https://docs.ultralytics.com/tasks/detect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259650" y="2640184"/>
            <a:ext cx="9672699" cy="110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br>
              <a:rPr lang="en-US" sz="3100"/>
            </a:b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Camera-Based Canal water Monitoring Using</a:t>
            </a:r>
            <a:b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and Computer Vision</a:t>
            </a:r>
            <a:endParaRPr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0" y="4826715"/>
            <a:ext cx="12217866" cy="2031285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2F2F2"/>
                </a:solidFill>
                <a:latin typeface="Times New Roman"/>
                <a:cs typeface="Times New Roman"/>
                <a:sym typeface="Arial"/>
              </a:rPr>
              <a:t>Presenter: Atif Latif, Talha Shahzad</a:t>
            </a:r>
            <a:br>
              <a:rPr lang="en-US" sz="1800" b="0" i="0" u="none" strike="noStrike" cap="none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800" b="0" i="0" u="none" strike="noStrike" cap="none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algn="ctr"/>
            <a:r>
              <a:rPr lang="en-US" sz="1800">
                <a:solidFill>
                  <a:srgbClr val="F2F2F2"/>
                </a:solidFill>
                <a:latin typeface="Times New Roman"/>
                <a:cs typeface="Times New Roman"/>
              </a:rPr>
              <a:t>December 3</a:t>
            </a:r>
            <a:r>
              <a:rPr lang="en-US" sz="1800" b="0" i="0" u="none" strike="noStrike" cap="none">
                <a:solidFill>
                  <a:srgbClr val="F2F2F2"/>
                </a:solidFill>
                <a:latin typeface="Times New Roman"/>
                <a:cs typeface="Times New Roman"/>
                <a:sym typeface="Arial"/>
              </a:rPr>
              <a:t>, 2025</a:t>
            </a:r>
            <a:endParaRPr lang="en-US">
              <a:latin typeface="Times New Roman"/>
              <a:cs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</a:endParaRPr>
          </a:p>
          <a:p>
            <a:pPr algn="ctr"/>
            <a:r>
              <a:rPr lang="en-US" sz="1800">
                <a:solidFill>
                  <a:schemeClr val="bg1"/>
                </a:solidFill>
              </a:rPr>
              <a:t>                                                 1</a:t>
            </a:r>
            <a:endParaRPr lang="en-US" sz="18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Utah State University Logo PNG Vector (PDF) Free Download">
            <a:extLst>
              <a:ext uri="{FF2B5EF4-FFF2-40B4-BE49-F238E27FC236}">
                <a16:creationId xmlns:a16="http://schemas.microsoft.com/office/drawing/2014/main" id="{022F1C65-7A18-C0C6-5C39-31E01D4AB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453654"/>
            <a:ext cx="2230089" cy="110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16014BF6-1B3C-CB63-8B8F-A907531E8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34240752-BFF4-8D2A-5EE1-111B1A31B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Experimental Setup (Visual Guage)</a:t>
            </a: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5DEAB733-04EC-B51D-AA34-BE411E7EC81E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8DB0F8D7-CE63-ED61-8498-DEF2D6D30C8E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9459B93E-BF28-7F85-0BB0-E2021EF2FEBE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C9807-9EBE-A2E2-A026-8834F6E7693F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228ACFC-A255-60C9-198D-F5947AACC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37" y="2103865"/>
            <a:ext cx="5743663" cy="4200562"/>
          </a:xfrm>
        </p:spPr>
        <p:txBody>
          <a:bodyPr numCol="1" spcCol="18288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Train/valid/test splits used for robust evaluation.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Augmented Data added to training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Hardware: 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CPU-only (local machine): YOLOv8n and YOLOv8s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Colab T4 GPU: YOLOv8l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uses YOLOv8's built-in validation pipeline.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5E30C-446C-8682-3A13-128C4609AA33}"/>
              </a:ext>
            </a:extLst>
          </p:cNvPr>
          <p:cNvSpPr txBox="1"/>
          <p:nvPr/>
        </p:nvSpPr>
        <p:spPr>
          <a:xfrm>
            <a:off x="6539024" y="2103865"/>
            <a:ext cx="4966481" cy="26530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Augmentations</a:t>
            </a:r>
          </a:p>
          <a:p>
            <a:pPr marL="4572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Rotation: Between -15° and +15°</a:t>
            </a:r>
          </a:p>
          <a:p>
            <a:pPr marL="4572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Shear: ±10° Horizontal, ±10° Vertical</a:t>
            </a:r>
          </a:p>
          <a:p>
            <a:pPr marL="4572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Brightness: Between -15% and +15%</a:t>
            </a:r>
          </a:p>
          <a:p>
            <a:pPr marL="4572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Exposure: Between -10% and +10%</a:t>
            </a:r>
          </a:p>
          <a:p>
            <a:pPr marL="4572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Noise: Up to 0.1% of pixels</a:t>
            </a:r>
          </a:p>
        </p:txBody>
      </p:sp>
    </p:spTree>
    <p:extLst>
      <p:ext uri="{BB962C8B-B14F-4D97-AF65-F5344CB8AC3E}">
        <p14:creationId xmlns:p14="http://schemas.microsoft.com/office/powerpoint/2010/main" val="121453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6B5CA2E2-0A07-A9C0-6F8E-75284721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4717D067-B89F-96F1-D637-C04EABD964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Evaluation Metrics (Virtual Guage)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3DFD3FD0-EEEA-606B-63A7-59B7D89D1748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00D8021C-0C3B-F635-B404-D2800BEDF6BE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F196D311-6A77-09BF-1810-8BEADEDEF7F4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16B18-6C79-DD71-5BE9-45C400672E49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F04C9-4CB4-320C-9923-2BAD94EE58A0}"/>
              </a:ext>
            </a:extLst>
          </p:cNvPr>
          <p:cNvSpPr txBox="1"/>
          <p:nvPr/>
        </p:nvSpPr>
        <p:spPr>
          <a:xfrm>
            <a:off x="577480" y="1714005"/>
            <a:ext cx="1136660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correctly classified pixels:</a:t>
            </a:r>
            <a:b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= (TP + TN) / (TP + TN + FP + FN)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 / Dice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Harmonic mean of precision and recall:</a:t>
            </a:r>
            <a:b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= 2 × (Precision × Recall) / (Precision + Recall)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over Union (</a:t>
            </a:r>
            <a:r>
              <a:rPr lang="en-US" sz="2000" b="1" err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000" b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overlap between prediction and ground truth:</a:t>
            </a:r>
            <a:b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TP / (TP + FP + FN)</a:t>
            </a:r>
          </a:p>
          <a:p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Cohen’s Kappa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Agreement beyond chance:</a:t>
            </a:r>
            <a:b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κ = (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 − pe) / (1 − pe)</a:t>
            </a:r>
          </a:p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 po is the observed agreement and pe is the expected agreement by chance.</a:t>
            </a:r>
          </a:p>
        </p:txBody>
      </p:sp>
    </p:spTree>
    <p:extLst>
      <p:ext uri="{BB962C8B-B14F-4D97-AF65-F5344CB8AC3E}">
        <p14:creationId xmlns:p14="http://schemas.microsoft.com/office/powerpoint/2010/main" val="3151076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9280FFB4-ABF5-1E13-9A7E-88ACF5458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6E00D746-F9F6-1122-963F-E51414EDC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Evaluation Metrics (Virtual Guage)</a:t>
            </a: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CC7E03E7-DBFF-DC07-FDC9-D5D07BF41424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3716F11B-FB12-4520-64C9-D54974A754B1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11860E20-7E97-8872-53CE-8345FB07957F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B169-8394-F6F2-204B-65801007018C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64509-A9FE-962F-5B8A-AFE999EECD9C}"/>
              </a:ext>
            </a:extLst>
          </p:cNvPr>
          <p:cNvSpPr txBox="1"/>
          <p:nvPr/>
        </p:nvSpPr>
        <p:spPr>
          <a:xfrm>
            <a:off x="340762" y="1985343"/>
            <a:ext cx="11153168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buNone/>
            </a:pPr>
            <a:r>
              <a:rPr lang="en-US" sz="2000" b="1">
                <a:solidFill>
                  <a:srgbClr val="8DA9DB"/>
                </a:solidFill>
                <a:latin typeface="Times New Roman"/>
                <a:cs typeface="Times New Roman"/>
                <a:sym typeface="Calibri"/>
              </a:rPr>
              <a:t>Missed Alarm Rate (MAR): </a:t>
            </a:r>
            <a:r>
              <a:rPr lang="en-US" sz="2000">
                <a:solidFill>
                  <a:schemeClr val="tx1"/>
                </a:solidFill>
                <a:latin typeface="Times New Roman"/>
                <a:cs typeface="Times New Roman"/>
                <a:sym typeface="Calibri"/>
              </a:rPr>
              <a:t>average area of segmented water pixels within predefined trapezoidal regions of interest (ROIs) across time-series images. This metric reflects model stability in capturing consistent water extents over time.</a:t>
            </a:r>
          </a:p>
          <a:p>
            <a:pPr>
              <a:buNone/>
            </a:pPr>
            <a:endParaRPr lang="en-US" sz="20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Alarm Rate (FAR):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proportion of false positives (non-water predicted as water) relative to total image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area:FAR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helped distinguish between accurate and overly generous segmentations, particularly in field conditions with variable backgroun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endParaRPr lang="en-US" sz="20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3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4CBE13F3-A61D-E867-C684-A16AE42E8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6B199C3E-76D1-CE65-B3C9-71756EF9F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</a:t>
            </a: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(Visual Guage)</a:t>
            </a: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9AD382DA-CEA8-8AF6-CFA8-A4C8AF1F529C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60E462E1-CF21-F9F6-0053-EC44D9138052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9D4C56E0-13B4-288D-10C0-46D278385624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E244-AF28-6007-A276-FAB099B6FBB4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B5DE67-6D4E-59EC-18E4-E7AD2A312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412"/>
              </p:ext>
            </p:extLst>
          </p:nvPr>
        </p:nvGraphicFramePr>
        <p:xfrm>
          <a:off x="352336" y="1714005"/>
          <a:ext cx="11153168" cy="414528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096850">
                  <a:extLst>
                    <a:ext uri="{9D8B030D-6E8A-4147-A177-3AD203B41FA5}">
                      <a16:colId xmlns:a16="http://schemas.microsoft.com/office/drawing/2014/main" val="53848628"/>
                    </a:ext>
                  </a:extLst>
                </a:gridCol>
                <a:gridCol w="6056318">
                  <a:extLst>
                    <a:ext uri="{9D8B030D-6E8A-4147-A177-3AD203B41FA5}">
                      <a16:colId xmlns:a16="http://schemas.microsoft.com/office/drawing/2014/main" val="1287471437"/>
                    </a:ext>
                  </a:extLst>
                </a:gridCol>
              </a:tblGrid>
              <a:tr h="1580439">
                <a:tc>
                  <a:txBody>
                    <a:bodyPr/>
                    <a:lstStyle/>
                    <a:p>
                      <a:pPr algn="l"/>
                      <a:r>
                        <a:rPr lang="en-US" sz="2000" b="1" u="none" strike="noStrike" cap="none">
                          <a:solidFill>
                            <a:srgbClr val="8DA9D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Precision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Measures how accurate the model’s positive predictions are.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Precision = TP / (TP + FP)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High precision → few false alarms (model rarely predicts wrong labels).</a:t>
                      </a:r>
                    </a:p>
                    <a:p>
                      <a:pPr algn="l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u="none" strike="noStrike" cap="none">
                          <a:solidFill>
                            <a:srgbClr val="8DA9D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Recall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Measures how well the model finds all real objects.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Recall = TP / (TP + FN)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High recall → model detects most gauge numbers and water levels.</a:t>
                      </a:r>
                    </a:p>
                    <a:p>
                      <a:pPr algn="l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423002"/>
                  </a:ext>
                </a:extLst>
              </a:tr>
              <a:tr h="1394514">
                <a:tc>
                  <a:txBody>
                    <a:bodyPr/>
                    <a:lstStyle/>
                    <a:p>
                      <a:pPr algn="l"/>
                      <a:r>
                        <a:rPr lang="en-US" sz="2000" b="1" u="none" strike="noStrike" cap="none">
                          <a:solidFill>
                            <a:srgbClr val="8DA9D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mAP@0.5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IoU</a:t>
                      </a: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threshold = 0.5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 lenient metric.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Measures “did the model detect it roughly correctly?”</a:t>
                      </a:r>
                    </a:p>
                    <a:p>
                      <a:pPr algn="l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u="none" strike="noStrike" cap="none">
                          <a:solidFill>
                            <a:srgbClr val="8DA9D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mAP@0.5:0.95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Average </a:t>
                      </a:r>
                      <a:r>
                        <a:rPr lang="en-US" sz="2000" b="0" u="none" strike="noStrike" cap="none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mAP</a:t>
                      </a: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over </a:t>
                      </a:r>
                      <a:r>
                        <a:rPr lang="en-US" sz="2000" b="0" u="none" strike="noStrike" cap="none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IoU</a:t>
                      </a: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= 0.5 to 0.95 (step 0.05).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Much stricter.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Measures both detection accuracy and box quality.</a:t>
                      </a:r>
                    </a:p>
                    <a:p>
                      <a:pPr algn="l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61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3C262F-AD33-E27D-0981-BF6D453BDBC6}"/>
              </a:ext>
            </a:extLst>
          </p:cNvPr>
          <p:cNvSpPr txBox="1"/>
          <p:nvPr/>
        </p:nvSpPr>
        <p:spPr>
          <a:xfrm>
            <a:off x="352336" y="5872385"/>
            <a:ext cx="11153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>
                <a:solidFill>
                  <a:srgbClr val="8DA9DB"/>
                </a:solidFill>
                <a:latin typeface="+mn-lt"/>
                <a:ea typeface="+mn-ea"/>
                <a:cs typeface="+mn-cs"/>
              </a:rPr>
              <a:t>Fitness (internal YOLO metric):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weighted combination of evaluation metrics used to select the best model checkpoint — not used for official evaluation.</a:t>
            </a:r>
          </a:p>
        </p:txBody>
      </p:sp>
    </p:spTree>
    <p:extLst>
      <p:ext uri="{BB962C8B-B14F-4D97-AF65-F5344CB8AC3E}">
        <p14:creationId xmlns:p14="http://schemas.microsoft.com/office/powerpoint/2010/main" val="128692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653F26D5-A402-8C6F-16FE-9E73FC5BF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86D921E8-3EE2-9010-E1BE-EB7076510F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Results (Virtual Guage)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618B9C85-9DC1-711C-1C48-79DECCC7F997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4432DEC7-8CF1-CB49-33B1-60EDD645D6C8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EA218F47-61C2-CC87-D440-CBE5EE0D5D4E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233FF-3340-B1F0-7E03-62B54D1D81F0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A6E50C-E28F-05EF-46F2-C066BFEF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713101"/>
              </p:ext>
            </p:extLst>
          </p:nvPr>
        </p:nvGraphicFramePr>
        <p:xfrm>
          <a:off x="2250208" y="1796777"/>
          <a:ext cx="8128000" cy="3962400"/>
        </p:xfrm>
        <a:graphic>
          <a:graphicData uri="http://schemas.openxmlformats.org/drawingml/2006/table">
            <a:tbl>
              <a:tblPr firstRow="1" bandRow="1">
                <a:tableStyleId>{8CAEADBB-04E2-454F-8AC0-B82F5888BAFF}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137285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114656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37949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9038767"/>
                    </a:ext>
                  </a:extLst>
                </a:gridCol>
              </a:tblGrid>
              <a:tr h="308799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SegFormer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MobileSAM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3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70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73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19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773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64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49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Kappa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850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 Pos.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5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 Neg.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2766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E86069-DE25-74FE-B66A-FD09273CFBB9}"/>
              </a:ext>
            </a:extLst>
          </p:cNvPr>
          <p:cNvSpPr txBox="1"/>
          <p:nvPr/>
        </p:nvSpPr>
        <p:spPr>
          <a:xfrm>
            <a:off x="3893513" y="5972225"/>
            <a:ext cx="391966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Table 4: </a:t>
            </a:r>
            <a:r>
              <a:rPr lang="en-US" dirty="0">
                <a:latin typeface="Times New Roman"/>
                <a:cs typeface="Times New Roman"/>
              </a:rPr>
              <a:t>Comparison of segmentation performance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13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703D7F50-1027-2BD0-4443-84A4AF7D8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6B1334DF-0E98-6AB2-1C65-1A382F0DD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716427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Results (Virtual Guage)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E883A965-6BA6-24B3-A519-16EF482DC73D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DE2FD1F6-9ED4-B050-BA77-8012B7D6A279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9D3B427B-3C5B-2717-3EB8-1382BE898BF2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B1693-8D50-7AC1-6D3B-3DCC5EBBD88B}"/>
              </a:ext>
            </a:extLst>
          </p:cNvPr>
          <p:cNvSpPr txBox="1"/>
          <p:nvPr/>
        </p:nvSpPr>
        <p:spPr>
          <a:xfrm>
            <a:off x="2509537" y="5052092"/>
            <a:ext cx="6837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9: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of ROI1 and ROI2 pixel counts with Bear canal stage 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722CD-313B-7496-B7E3-825C3A0C17DC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12</a:t>
            </a:r>
          </a:p>
        </p:txBody>
      </p:sp>
      <p:pic>
        <p:nvPicPr>
          <p:cNvPr id="5" name="Picture 4" descr="A graph showing a line of a graph&#10;&#10;AI-generated content may be incorrect.">
            <a:extLst>
              <a:ext uri="{FF2B5EF4-FFF2-40B4-BE49-F238E27FC236}">
                <a16:creationId xmlns:a16="http://schemas.microsoft.com/office/drawing/2014/main" id="{821B3D50-5384-F575-ED2A-48A343A9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301" y="1652019"/>
            <a:ext cx="7772400" cy="3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A22196AF-190B-C35D-E561-8D3FDF77F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43772F57-89F4-596F-F279-17E1D665B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(Visual Guage)</a:t>
            </a: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4916EABC-8C6F-2FD4-824A-52A643074A95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80E4A75C-DF90-2B83-8616-5D50ED1C833E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5930D93B-5C84-DB4B-2B55-A6A15A62AF9C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F9B90-3178-D17B-713F-1E4249AF4C3E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EA398-CCBA-9D6B-0CB5-D53E00AD5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684230"/>
              </p:ext>
            </p:extLst>
          </p:nvPr>
        </p:nvGraphicFramePr>
        <p:xfrm>
          <a:off x="352337" y="1714005"/>
          <a:ext cx="11153172" cy="158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98468">
                  <a:extLst>
                    <a:ext uri="{9D8B030D-6E8A-4147-A177-3AD203B41FA5}">
                      <a16:colId xmlns:a16="http://schemas.microsoft.com/office/drawing/2014/main" val="1853731801"/>
                    </a:ext>
                  </a:extLst>
                </a:gridCol>
                <a:gridCol w="1619256">
                  <a:extLst>
                    <a:ext uri="{9D8B030D-6E8A-4147-A177-3AD203B41FA5}">
                      <a16:colId xmlns:a16="http://schemas.microsoft.com/office/drawing/2014/main" val="3508313307"/>
                    </a:ext>
                  </a:extLst>
                </a:gridCol>
                <a:gridCol w="1613041">
                  <a:extLst>
                    <a:ext uri="{9D8B030D-6E8A-4147-A177-3AD203B41FA5}">
                      <a16:colId xmlns:a16="http://schemas.microsoft.com/office/drawing/2014/main" val="4102666897"/>
                    </a:ext>
                  </a:extLst>
                </a:gridCol>
                <a:gridCol w="1940442">
                  <a:extLst>
                    <a:ext uri="{9D8B030D-6E8A-4147-A177-3AD203B41FA5}">
                      <a16:colId xmlns:a16="http://schemas.microsoft.com/office/drawing/2014/main" val="1604827757"/>
                    </a:ext>
                  </a:extLst>
                </a:gridCol>
                <a:gridCol w="2206256">
                  <a:extLst>
                    <a:ext uri="{9D8B030D-6E8A-4147-A177-3AD203B41FA5}">
                      <a16:colId xmlns:a16="http://schemas.microsoft.com/office/drawing/2014/main" val="3897034232"/>
                    </a:ext>
                  </a:extLst>
                </a:gridCol>
                <a:gridCol w="1675709">
                  <a:extLst>
                    <a:ext uri="{9D8B030D-6E8A-4147-A177-3AD203B41FA5}">
                      <a16:colId xmlns:a16="http://schemas.microsoft.com/office/drawing/2014/main" val="3858477280"/>
                    </a:ext>
                  </a:extLst>
                </a:gridCol>
              </a:tblGrid>
              <a:tr h="1602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mAP@0.5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mAP@0.5–0.95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662363"/>
                  </a:ext>
                </a:extLst>
              </a:tr>
              <a:tr h="2853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YOLOv8n (Nano)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586821"/>
                  </a:ext>
                </a:extLst>
              </a:tr>
              <a:tr h="1602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YOLOv8s (Small)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31170"/>
                  </a:ext>
                </a:extLst>
              </a:tr>
              <a:tr h="1602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YOLOv8l (Large)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6526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1CADB9-CFB5-C424-212F-34825AB656D3}"/>
              </a:ext>
            </a:extLst>
          </p:cNvPr>
          <p:cNvSpPr txBox="1"/>
          <p:nvPr/>
        </p:nvSpPr>
        <p:spPr>
          <a:xfrm>
            <a:off x="357228" y="3316459"/>
            <a:ext cx="11153168" cy="31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5: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Comparison of All Models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measuring tape on a wall&#10;&#10;AI-generated content may be incorrect.">
            <a:extLst>
              <a:ext uri="{FF2B5EF4-FFF2-40B4-BE49-F238E27FC236}">
                <a16:creationId xmlns:a16="http://schemas.microsoft.com/office/drawing/2014/main" id="{31586C1D-315A-4609-8D37-881F067D4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7" y="3648994"/>
            <a:ext cx="2982984" cy="2833225"/>
          </a:xfrm>
          <a:prstGeom prst="rect">
            <a:avLst/>
          </a:prstGeom>
        </p:spPr>
      </p:pic>
      <p:pic>
        <p:nvPicPr>
          <p:cNvPr id="22" name="Picture 21" descr="A large scale measuring the water level&#10;&#10;AI-generated content may be incorrect.">
            <a:extLst>
              <a:ext uri="{FF2B5EF4-FFF2-40B4-BE49-F238E27FC236}">
                <a16:creationId xmlns:a16="http://schemas.microsoft.com/office/drawing/2014/main" id="{4AABD812-8A24-635F-120D-2DBA07334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103" y="3630354"/>
            <a:ext cx="2982984" cy="2851865"/>
          </a:xfrm>
          <a:prstGeom prst="rect">
            <a:avLst/>
          </a:prstGeom>
        </p:spPr>
      </p:pic>
      <p:pic>
        <p:nvPicPr>
          <p:cNvPr id="24" name="Picture 23" descr="A water level gauge in a pool&#10;&#10;AI-generated content may be incorrect.">
            <a:extLst>
              <a:ext uri="{FF2B5EF4-FFF2-40B4-BE49-F238E27FC236}">
                <a16:creationId xmlns:a16="http://schemas.microsoft.com/office/drawing/2014/main" id="{AF476B05-5CB6-CBA4-90E3-98C11D384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952" y="3630354"/>
            <a:ext cx="2861661" cy="28518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002D62-E1BC-9D5E-7B9D-85CE7DBCF5BB}"/>
              </a:ext>
            </a:extLst>
          </p:cNvPr>
          <p:cNvSpPr txBox="1"/>
          <p:nvPr/>
        </p:nvSpPr>
        <p:spPr>
          <a:xfrm>
            <a:off x="352337" y="6482218"/>
            <a:ext cx="2982984" cy="31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10: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YOLOv8n 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2674F0-4ECE-829D-F395-23616E82A6AC}"/>
              </a:ext>
            </a:extLst>
          </p:cNvPr>
          <p:cNvSpPr txBox="1"/>
          <p:nvPr/>
        </p:nvSpPr>
        <p:spPr>
          <a:xfrm>
            <a:off x="4540103" y="6482218"/>
            <a:ext cx="2982984" cy="31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11: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YOLOv8s 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DE3925-46CE-BB73-36D4-FD02658F3576}"/>
              </a:ext>
            </a:extLst>
          </p:cNvPr>
          <p:cNvSpPr txBox="1"/>
          <p:nvPr/>
        </p:nvSpPr>
        <p:spPr>
          <a:xfrm>
            <a:off x="8638952" y="6482219"/>
            <a:ext cx="2861661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12: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YOLOv8l 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804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8C879048-7E1B-1E95-2726-1B839807F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10348A5A-5471-483B-3702-76E42957A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Graphs (Visual Guage)</a:t>
            </a: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C6EAA923-0FF9-BFE8-F676-00B686085562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66EA440C-5A84-C745-3E01-F0A4CE966A40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A0EC0FC2-3162-6B30-FB3E-89386C5474FA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4174D-3DCF-A11C-8567-3F07A3823AE4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pic>
        <p:nvPicPr>
          <p:cNvPr id="4" name="Picture 3" descr="A graph of a diagram&#10;&#10;AI-generated content may be incorrect.">
            <a:extLst>
              <a:ext uri="{FF2B5EF4-FFF2-40B4-BE49-F238E27FC236}">
                <a16:creationId xmlns:a16="http://schemas.microsoft.com/office/drawing/2014/main" id="{C9B507E6-9EC4-6CA3-A20D-8FA26211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7" y="1549402"/>
            <a:ext cx="5743663" cy="3991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2D9FE1-39B6-AF7F-62CE-B4CB1AA4BE73}"/>
              </a:ext>
            </a:extLst>
          </p:cNvPr>
          <p:cNvSpPr txBox="1"/>
          <p:nvPr/>
        </p:nvSpPr>
        <p:spPr>
          <a:xfrm>
            <a:off x="383794" y="5541369"/>
            <a:ext cx="5743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13: Precision–Recall Curve (PR Curve)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trade-off between precision and recall across thresholds.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maintains consistently strong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mAP@0.5 = 0.78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strong for this dataset size.</a:t>
            </a:r>
          </a:p>
        </p:txBody>
      </p:sp>
      <p:pic>
        <p:nvPicPr>
          <p:cNvPr id="12" name="Picture 11" descr="A graph with blue squares&#10;&#10;AI-generated content may be incorrect.">
            <a:extLst>
              <a:ext uri="{FF2B5EF4-FFF2-40B4-BE49-F238E27FC236}">
                <a16:creationId xmlns:a16="http://schemas.microsoft.com/office/drawing/2014/main" id="{A05DC093-478B-AE93-DA96-BC434557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28" r="12152" b="5854"/>
          <a:stretch>
            <a:fillRect/>
          </a:stretch>
        </p:blipFill>
        <p:spPr>
          <a:xfrm>
            <a:off x="6095999" y="1549400"/>
            <a:ext cx="5409505" cy="4085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9B5D08-0961-3014-22F7-4CC95CDA655F}"/>
              </a:ext>
            </a:extLst>
          </p:cNvPr>
          <p:cNvSpPr txBox="1"/>
          <p:nvPr/>
        </p:nvSpPr>
        <p:spPr>
          <a:xfrm>
            <a:off x="6096000" y="5577484"/>
            <a:ext cx="54095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14: Confusion Matrix (Normalized)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per-class detection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diagonal indicates good predictions for most frequent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accuracy on rare labels (Water Level, 1.3, 2.1) reflects insufficient training samples.</a:t>
            </a:r>
          </a:p>
        </p:txBody>
      </p:sp>
    </p:spTree>
    <p:extLst>
      <p:ext uri="{BB962C8B-B14F-4D97-AF65-F5344CB8AC3E}">
        <p14:creationId xmlns:p14="http://schemas.microsoft.com/office/powerpoint/2010/main" val="124330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DE44BADF-9C61-98BA-CB68-B0966A107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F0979231-E555-14DF-43AE-1CEA2E3F8E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(Visual Guage)</a:t>
            </a: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F72168D9-BC5A-A5CB-3905-5D5BB3123642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D26191E4-CFAA-9B39-E472-157D027474CD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F1DEF26A-A100-130B-46B6-C0C643CBCB00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D06D1-E479-D989-A27D-8D6772ED24B4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11</a:t>
            </a: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281E11D-BD05-2A46-185C-2C2EAE42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7" y="1714005"/>
            <a:ext cx="4352570" cy="4277442"/>
          </a:xfrm>
          <a:prstGeom prst="rect">
            <a:avLst/>
          </a:prstGeom>
        </p:spPr>
      </p:pic>
      <p:pic>
        <p:nvPicPr>
          <p:cNvPr id="11" name="Picture 10" descr="A group of graphs showing loss&#10;&#10;AI-generated content may be incorrect.">
            <a:extLst>
              <a:ext uri="{FF2B5EF4-FFF2-40B4-BE49-F238E27FC236}">
                <a16:creationId xmlns:a16="http://schemas.microsoft.com/office/drawing/2014/main" id="{5CF66893-0717-E6A9-7CFE-C3B6F9341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02" y="1716473"/>
            <a:ext cx="6736804" cy="4199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6EEA74-7202-F156-94E5-DA0BD480CAC6}"/>
              </a:ext>
            </a:extLst>
          </p:cNvPr>
          <p:cNvSpPr txBox="1"/>
          <p:nvPr/>
        </p:nvSpPr>
        <p:spPr>
          <a:xfrm>
            <a:off x="4768702" y="5778525"/>
            <a:ext cx="61530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16: Training vs Validation Loss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losses decrease steadily, indicating stable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gap between curves shows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overfitting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0D8192-29C8-495A-D9B9-99E05EFA6B95}"/>
              </a:ext>
            </a:extLst>
          </p:cNvPr>
          <p:cNvSpPr txBox="1"/>
          <p:nvPr/>
        </p:nvSpPr>
        <p:spPr>
          <a:xfrm>
            <a:off x="352337" y="5778525"/>
            <a:ext cx="43525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15: Class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dataset imbalance — common classes dominate, while rare classes have very few samples</a:t>
            </a:r>
          </a:p>
        </p:txBody>
      </p:sp>
    </p:spTree>
    <p:extLst>
      <p:ext uri="{BB962C8B-B14F-4D97-AF65-F5344CB8AC3E}">
        <p14:creationId xmlns:p14="http://schemas.microsoft.com/office/powerpoint/2010/main" val="270868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352337" y="500062"/>
            <a:ext cx="11153168" cy="76147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81E6F-2F7F-2C99-40BD-D8E2D0DBC743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E558B-52F9-EE29-75A9-C71D75C90486}"/>
              </a:ext>
            </a:extLst>
          </p:cNvPr>
          <p:cNvSpPr txBox="1"/>
          <p:nvPr/>
        </p:nvSpPr>
        <p:spPr>
          <a:xfrm>
            <a:off x="352337" y="1898938"/>
            <a:ext cx="11153167" cy="4234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Aft>
                <a:spcPts val="125"/>
              </a:spcAft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a camera-based system for operational water-level and discharge monitoring.</a:t>
            </a:r>
          </a:p>
          <a:p>
            <a:pPr marL="285750" indent="-285750">
              <a:spcAft>
                <a:spcPts val="125"/>
              </a:spcAft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 semantic segmentation models to achieve  stage predictions.</a:t>
            </a:r>
          </a:p>
          <a:p>
            <a:pPr marL="285750" indent="-285750">
              <a:spcAft>
                <a:spcPts val="125"/>
              </a:spcAft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strong performance across varied environmental and hydrologic conditions, confirming robustness of the approach.</a:t>
            </a:r>
          </a:p>
          <a:p>
            <a:pPr marL="285750" indent="-285750">
              <a:spcAft>
                <a:spcPts val="125"/>
              </a:spcAft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apply machine learning algorithms to directly estimate discharge flow.</a:t>
            </a:r>
          </a:p>
          <a:p>
            <a:pPr marL="285750" indent="-285750">
              <a:spcAft>
                <a:spcPts val="125"/>
              </a:spcAft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apply develop site-specific, data-driven rating curves for improved discharge prediction.</a:t>
            </a:r>
          </a:p>
          <a:p>
            <a:pPr marL="342900" indent="-342900">
              <a:spcAft>
                <a:spcPts val="125"/>
              </a:spcAft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 YOLOv8s selected as final model.</a:t>
            </a:r>
          </a:p>
          <a:p>
            <a:pPr marL="342900" indent="-342900">
              <a:spcAft>
                <a:spcPts val="125"/>
              </a:spcAft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 Accurate, robust across all thresholds.</a:t>
            </a:r>
          </a:p>
          <a:p>
            <a:pPr>
              <a:spcAft>
                <a:spcPts val="125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improvements:</a:t>
            </a:r>
          </a:p>
          <a:p>
            <a:pPr>
              <a:spcAft>
                <a:spcPts val="125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Expand dataset, especially rare class images.</a:t>
            </a:r>
          </a:p>
          <a:p>
            <a:pPr>
              <a:spcAft>
                <a:spcPts val="125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Improve annotation consistency.</a:t>
            </a:r>
          </a:p>
          <a:p>
            <a:pPr>
              <a:spcAft>
                <a:spcPts val="125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Try segmentation for exact water-line detection.</a:t>
            </a:r>
          </a:p>
          <a:p>
            <a:pPr>
              <a:spcAft>
                <a:spcPts val="125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Deploy on edge device (Jetson Nano, Raspberry Pi).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>
          <a:extLst>
            <a:ext uri="{FF2B5EF4-FFF2-40B4-BE49-F238E27FC236}">
              <a16:creationId xmlns:a16="http://schemas.microsoft.com/office/drawing/2014/main" id="{E69B673F-2FE7-DE5C-CE96-7D5A334E0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>
            <a:extLst>
              <a:ext uri="{FF2B5EF4-FFF2-40B4-BE49-F238E27FC236}">
                <a16:creationId xmlns:a16="http://schemas.microsoft.com/office/drawing/2014/main" id="{EC85D23B-54A3-48D2-05C8-D84AD9FC44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8" y="593971"/>
            <a:ext cx="11153167" cy="681852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Google Shape;110;p3">
            <a:extLst>
              <a:ext uri="{FF2B5EF4-FFF2-40B4-BE49-F238E27FC236}">
                <a16:creationId xmlns:a16="http://schemas.microsoft.com/office/drawing/2014/main" id="{CC395D0F-5C1D-DB20-76BE-78ED5DE9B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2337" y="1568741"/>
            <a:ext cx="11153166" cy="488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just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AI and modern computing are transforming hydrologic monitoring by enabling real-time measurement of water levels, flow, and channel width.</a:t>
            </a:r>
          </a:p>
          <a:p>
            <a:pPr marL="114300" indent="0" algn="just">
              <a:buNone/>
            </a:pPr>
            <a:r>
              <a:rPr lang="en-US" sz="2000" b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hydrologic methods have limitations that reduce scalability, increase maintenance needs, and hinder long-term deployment in remote areas.</a:t>
            </a:r>
          </a:p>
          <a:p>
            <a:pPr marL="114300" indent="0" algn="just">
              <a:buNone/>
            </a:pPr>
            <a:r>
              <a:rPr lang="en-US" sz="2000" b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Camera-based monitoring has emerged as a cost-effective, scalable approach that provides continuous, high-temporal-resolution data for streams and rivers.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Two main camera-based techniques:</a:t>
            </a:r>
          </a:p>
          <a:p>
            <a:pPr marL="914400" algn="just">
              <a:spcBef>
                <a:spcPts val="500"/>
              </a:spcBef>
              <a:buFont typeface="Courier New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Visual gaging: Estimates stage height using visible reference markings, but requires stable, clearly visible fixed structures.</a:t>
            </a:r>
          </a:p>
          <a:p>
            <a:pPr lvl="1" algn="just">
              <a:buFont typeface="Courier New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segmentation: Deep learning models identify water surfaces/pixels directly, allowing generalization across environments.</a:t>
            </a:r>
          </a:p>
        </p:txBody>
      </p:sp>
      <p:sp>
        <p:nvSpPr>
          <p:cNvPr id="111" name="Google Shape;111;p3">
            <a:extLst>
              <a:ext uri="{FF2B5EF4-FFF2-40B4-BE49-F238E27FC236}">
                <a16:creationId xmlns:a16="http://schemas.microsoft.com/office/drawing/2014/main" id="{7550E4DE-0032-EA43-50CD-3E44C54F18D5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>
            <a:extLst>
              <a:ext uri="{FF2B5EF4-FFF2-40B4-BE49-F238E27FC236}">
                <a16:creationId xmlns:a16="http://schemas.microsoft.com/office/drawing/2014/main" id="{293E4462-C194-2324-F1F9-C7D1344C286E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>
            <a:extLst>
              <a:ext uri="{FF2B5EF4-FFF2-40B4-BE49-F238E27FC236}">
                <a16:creationId xmlns:a16="http://schemas.microsoft.com/office/drawing/2014/main" id="{93A032D4-3A93-C942-CC07-03CFB5CFDA6C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B07B8-9FB3-CFDF-5874-A6FD488E68E5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46217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>
          <a:extLst>
            <a:ext uri="{FF2B5EF4-FFF2-40B4-BE49-F238E27FC236}">
              <a16:creationId xmlns:a16="http://schemas.microsoft.com/office/drawing/2014/main" id="{C3086963-B897-E9F7-3CD5-D4C583CBD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>
            <a:extLst>
              <a:ext uri="{FF2B5EF4-FFF2-40B4-BE49-F238E27FC236}">
                <a16:creationId xmlns:a16="http://schemas.microsoft.com/office/drawing/2014/main" id="{40F59B73-87CD-C635-294E-99CC63D4A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00062"/>
            <a:ext cx="11153168" cy="76147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7">
            <a:extLst>
              <a:ext uri="{FF2B5EF4-FFF2-40B4-BE49-F238E27FC236}">
                <a16:creationId xmlns:a16="http://schemas.microsoft.com/office/drawing/2014/main" id="{A27B66B9-F448-BB34-2F22-5C902932A694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>
            <a:extLst>
              <a:ext uri="{FF2B5EF4-FFF2-40B4-BE49-F238E27FC236}">
                <a16:creationId xmlns:a16="http://schemas.microsoft.com/office/drawing/2014/main" id="{1337602C-EF73-236F-C569-9ECE8E47DA12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>
            <a:extLst>
              <a:ext uri="{FF2B5EF4-FFF2-40B4-BE49-F238E27FC236}">
                <a16:creationId xmlns:a16="http://schemas.microsoft.com/office/drawing/2014/main" id="{EB14DD3D-88C5-1A2F-352C-67B7951D0290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110EA-3A20-5AC9-2381-573566A6D821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19526A-2EDC-C72F-EE46-DFD23717DE72}"/>
              </a:ext>
            </a:extLst>
          </p:cNvPr>
          <p:cNvSpPr txBox="1"/>
          <p:nvPr/>
        </p:nvSpPr>
        <p:spPr>
          <a:xfrm>
            <a:off x="304491" y="1563513"/>
            <a:ext cx="11153168" cy="50475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Xie, W. Wang, Z. Yu, A. Anandkumar, J. M. Alvarez, and P. Luo,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Segformer:Simple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  efficient design for semantic segmentation with transformers,” in Advances in Neural Information Processing Systems(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),2021.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Kirillov, E. Mintun, N. Ravi, H. Mao, L. Rolland, L. v. d. Gustafson, X. Li, P.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Doll´ar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“Segment anything,”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arXiv:2304.02643, 2023.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M. Hirsch and J. E. Costa,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U.s.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stream flow measurement and data dissemination improve,” EOS, Transactions American Geophysical Union, vol. 85, no. 20, pp. 197–203, 2004.</a:t>
            </a:r>
          </a:p>
          <a:p>
            <a:pPr marL="342900" indent="-342900" algn="just">
              <a:buFont typeface="Arial,Sans-Serif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,Sans-Serif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RangeKing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(2023, January 10).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YOLOv8 model structure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[Issue #189]. GitHub.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https://github.com/ultralytics/ultralytics/issues/189?timeline_page=1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,Sans-Serif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,Sans-Serif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(n.d.).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—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 Docs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December 3, 2025, from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https://docs.ultralytics.com/tasks/detect/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,Sans-Serif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talhashahzad12345. (n.d.).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waterLevelSegmentation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[Source code]. GitHub.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https://github.com/talhashahzad12345/waterLevelSegmentation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884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ctrTitle"/>
          </p:nvPr>
        </p:nvSpPr>
        <p:spPr>
          <a:xfrm>
            <a:off x="1524000" y="2668906"/>
            <a:ext cx="914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Thank You For Your Attention</a:t>
            </a:r>
            <a:endParaRPr/>
          </a:p>
        </p:txBody>
      </p:sp>
      <p:sp>
        <p:nvSpPr>
          <p:cNvPr id="207" name="Google Shape;207;p13"/>
          <p:cNvSpPr txBox="1"/>
          <p:nvPr/>
        </p:nvSpPr>
        <p:spPr>
          <a:xfrm>
            <a:off x="0" y="4272717"/>
            <a:ext cx="12192000" cy="2585283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352337" y="597860"/>
            <a:ext cx="11153168" cy="759000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Methodology (Overview)</a:t>
            </a: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352337" y="1565751"/>
            <a:ext cx="10515600" cy="43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SzPct val="100000"/>
              <a:buNone/>
            </a:pPr>
            <a:r>
              <a:rPr lang="en-US" sz="2000" b="1" dirty="0">
                <a:solidFill>
                  <a:srgbClr val="8DA9DB"/>
                </a:solidFill>
                <a:latin typeface="Times New Roman"/>
                <a:cs typeface="Times New Roman"/>
              </a:rPr>
              <a:t>Data Collection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Fielding Bear Canal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2000" dirty="0" err="1">
                <a:solidFill>
                  <a:schemeClr val="tx1"/>
                </a:solidFill>
                <a:latin typeface="Times New Roman"/>
                <a:cs typeface="Times New Roman"/>
              </a:rPr>
              <a:t>Geovision</a:t>
            </a: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 Cameras (GV-GBL12811)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Raspberry PI 5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Data Collected from April to September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Types of Data: Visual/ Virtual images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 labeled manually using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visual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guage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lnSpc>
                <a:spcPct val="120000"/>
              </a:lnSpc>
              <a:spcBef>
                <a:spcPts val="0"/>
              </a:spcBef>
              <a:buSzPct val="100000"/>
            </a:pPr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>
              <a:lnSpc>
                <a:spcPct val="120000"/>
              </a:lnSpc>
              <a:spcBef>
                <a:spcPts val="0"/>
              </a:spcBef>
              <a:buSzPct val="100000"/>
            </a:pPr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2860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000" dirty="0"/>
          </a:p>
          <a:p>
            <a:pPr marL="228600" indent="-184150">
              <a:buSzPct val="100000"/>
              <a:buNone/>
            </a:pPr>
            <a:endParaRPr lang="en-US" sz="2000" dirty="0"/>
          </a:p>
        </p:txBody>
      </p:sp>
      <p:sp>
        <p:nvSpPr>
          <p:cNvPr id="120" name="Google Shape;120;p4"/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92F0F-74EC-B275-4091-F4E11054804F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4" name="Picture 3" descr="A water channel with a metal gate&#10;&#10;AI-generated content may be incorrect.">
            <a:extLst>
              <a:ext uri="{FF2B5EF4-FFF2-40B4-BE49-F238E27FC236}">
                <a16:creationId xmlns:a16="http://schemas.microsoft.com/office/drawing/2014/main" id="{1BE00BBF-E589-9349-F299-52EE0775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00" y="1427503"/>
            <a:ext cx="2971800" cy="227147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0412D4-221B-3968-2242-0A953F34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74891"/>
              </p:ext>
            </p:extLst>
          </p:nvPr>
        </p:nvGraphicFramePr>
        <p:xfrm>
          <a:off x="619900" y="4216623"/>
          <a:ext cx="5920599" cy="1985775"/>
        </p:xfrm>
        <a:graphic>
          <a:graphicData uri="http://schemas.openxmlformats.org/drawingml/2006/table">
            <a:tbl>
              <a:tblPr firstRow="1" bandRow="1">
                <a:tableStyleId>{8CAEADBB-04E2-454F-8AC0-B82F5888BAFF}</a:tableStyleId>
              </a:tblPr>
              <a:tblGrid>
                <a:gridCol w="1973533">
                  <a:extLst>
                    <a:ext uri="{9D8B030D-6E8A-4147-A177-3AD203B41FA5}">
                      <a16:colId xmlns:a16="http://schemas.microsoft.com/office/drawing/2014/main" val="381812564"/>
                    </a:ext>
                  </a:extLst>
                </a:gridCol>
                <a:gridCol w="1973533">
                  <a:extLst>
                    <a:ext uri="{9D8B030D-6E8A-4147-A177-3AD203B41FA5}">
                      <a16:colId xmlns:a16="http://schemas.microsoft.com/office/drawing/2014/main" val="2594811172"/>
                    </a:ext>
                  </a:extLst>
                </a:gridCol>
                <a:gridCol w="1973533">
                  <a:extLst>
                    <a:ext uri="{9D8B030D-6E8A-4147-A177-3AD203B41FA5}">
                      <a16:colId xmlns:a16="http://schemas.microsoft.com/office/drawing/2014/main" val="239636313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Virtual Gauge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Gauge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726993"/>
                  </a:ext>
                </a:extLst>
              </a:tr>
              <a:tr h="433325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8990"/>
                  </a:ext>
                </a:extLst>
              </a:tr>
              <a:tr h="433325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56255"/>
                  </a:ext>
                </a:extLst>
              </a:tr>
              <a:tr h="433325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8859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C816E3F-04A4-8211-3D31-0480D6C0B111}"/>
              </a:ext>
            </a:extLst>
          </p:cNvPr>
          <p:cNvSpPr txBox="1"/>
          <p:nvPr/>
        </p:nvSpPr>
        <p:spPr>
          <a:xfrm>
            <a:off x="8178800" y="3698975"/>
            <a:ext cx="3073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1: </a:t>
            </a:r>
            <a:r>
              <a:rPr lang="en-US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 sample for virtual gauge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B0E6E-9645-BD29-CCB7-BB68FD603658}"/>
              </a:ext>
            </a:extLst>
          </p:cNvPr>
          <p:cNvSpPr txBox="1"/>
          <p:nvPr/>
        </p:nvSpPr>
        <p:spPr>
          <a:xfrm>
            <a:off x="8077199" y="6371893"/>
            <a:ext cx="342830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Figure 2: 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Labeled</a:t>
            </a: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sample for visual gauge</a:t>
            </a:r>
            <a:endParaRPr lang="en-US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18008-9BDE-F392-0E12-8D2B1BEE7972}"/>
              </a:ext>
            </a:extLst>
          </p:cNvPr>
          <p:cNvSpPr txBox="1"/>
          <p:nvPr/>
        </p:nvSpPr>
        <p:spPr>
          <a:xfrm>
            <a:off x="2043499" y="6202398"/>
            <a:ext cx="30734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Table 1: 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Calibri"/>
              </a:rPr>
              <a:t>Dataset split</a:t>
            </a:r>
            <a:endParaRPr lang="en-US" sz="18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D4106-3061-38FF-6980-88AB4E1E5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701" y="4042073"/>
            <a:ext cx="2971799" cy="2294498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F4ED8F57-34C1-20F1-8BD4-B3072AD1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DFF74E21-FC9D-81B1-C6E7-D9C603A34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97860"/>
            <a:ext cx="11153168" cy="759000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 (Visual Guage)</a:t>
            </a: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A5AA85BE-3FFC-E91A-D593-A313186217A3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7A371C38-4B43-4EF8-2721-24684E8C0980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0AB6990F-EC9A-EEAF-8F95-450141033F1B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162EF-CE60-CF56-1024-4B9E29C77C3A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3" name="Google Shape;110;p3">
            <a:extLst>
              <a:ext uri="{FF2B5EF4-FFF2-40B4-BE49-F238E27FC236}">
                <a16:creationId xmlns:a16="http://schemas.microsoft.com/office/drawing/2014/main" id="{4AC4D095-C74A-F5A2-D07B-97E92684C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2339" y="1406240"/>
            <a:ext cx="11153166" cy="262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spcCol="914400" anchor="t" anchorCtr="0">
            <a:noAutofit/>
          </a:bodyPr>
          <a:lstStyle/>
          <a:p>
            <a:pPr marL="342900" lvl="1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dataset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Guage, Level, Digits</a:t>
            </a:r>
          </a:p>
          <a:p>
            <a:pPr marL="342900" lvl="1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in YOLOv8 format</a:t>
            </a:r>
          </a:p>
          <a:p>
            <a:pPr marL="342900" lvl="1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uniform settings: 640×640, 200 epochs, augmentations</a:t>
            </a:r>
          </a:p>
          <a:p>
            <a:pPr marL="342900" lvl="1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three models: YOLOv8n, YOLOv8s, YOLOv8l</a:t>
            </a:r>
          </a:p>
          <a:p>
            <a:pPr marL="914400" algn="just">
              <a:lnSpc>
                <a:spcPct val="100000"/>
              </a:lnSpc>
              <a:spcBef>
                <a:spcPts val="500"/>
              </a:spcBef>
              <a:buFont typeface="Courier New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YOLOv8n (Nano): Fastest, smallest</a:t>
            </a:r>
          </a:p>
          <a:p>
            <a:pPr marL="914400" algn="just">
              <a:lnSpc>
                <a:spcPct val="100000"/>
              </a:lnSpc>
              <a:spcBef>
                <a:spcPts val="500"/>
              </a:spcBef>
              <a:buFont typeface="Courier New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YOLOv8s (Small): Balanced, best generalization</a:t>
            </a:r>
          </a:p>
          <a:p>
            <a:pPr marL="914400" algn="just">
              <a:lnSpc>
                <a:spcPct val="100000"/>
              </a:lnSpc>
              <a:spcBef>
                <a:spcPts val="500"/>
              </a:spcBef>
              <a:buFont typeface="Courier New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YOLOv8l (Large): Highest capacity but prone to overfitting</a:t>
            </a:r>
          </a:p>
          <a:p>
            <a:pPr marL="342900" lvl="1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on validation + test sets</a:t>
            </a:r>
          </a:p>
          <a:p>
            <a:pPr marL="342900" lvl="1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best-performing model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21F9A61-C133-32F5-14AA-A73BBED9B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778583"/>
              </p:ext>
            </p:extLst>
          </p:nvPr>
        </p:nvGraphicFramePr>
        <p:xfrm>
          <a:off x="494413" y="4082902"/>
          <a:ext cx="10871756" cy="20421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553108">
                  <a:extLst>
                    <a:ext uri="{9D8B030D-6E8A-4147-A177-3AD203B41FA5}">
                      <a16:colId xmlns:a16="http://schemas.microsoft.com/office/drawing/2014/main" val="1655537836"/>
                    </a:ext>
                  </a:extLst>
                </a:gridCol>
                <a:gridCol w="1553108">
                  <a:extLst>
                    <a:ext uri="{9D8B030D-6E8A-4147-A177-3AD203B41FA5}">
                      <a16:colId xmlns:a16="http://schemas.microsoft.com/office/drawing/2014/main" val="1941419518"/>
                    </a:ext>
                  </a:extLst>
                </a:gridCol>
                <a:gridCol w="1553108">
                  <a:extLst>
                    <a:ext uri="{9D8B030D-6E8A-4147-A177-3AD203B41FA5}">
                      <a16:colId xmlns:a16="http://schemas.microsoft.com/office/drawing/2014/main" val="2588587980"/>
                    </a:ext>
                  </a:extLst>
                </a:gridCol>
                <a:gridCol w="1553108">
                  <a:extLst>
                    <a:ext uri="{9D8B030D-6E8A-4147-A177-3AD203B41FA5}">
                      <a16:colId xmlns:a16="http://schemas.microsoft.com/office/drawing/2014/main" val="3704298693"/>
                    </a:ext>
                  </a:extLst>
                </a:gridCol>
                <a:gridCol w="1553108">
                  <a:extLst>
                    <a:ext uri="{9D8B030D-6E8A-4147-A177-3AD203B41FA5}">
                      <a16:colId xmlns:a16="http://schemas.microsoft.com/office/drawing/2014/main" val="2477252479"/>
                    </a:ext>
                  </a:extLst>
                </a:gridCol>
                <a:gridCol w="1553108">
                  <a:extLst>
                    <a:ext uri="{9D8B030D-6E8A-4147-A177-3AD203B41FA5}">
                      <a16:colId xmlns:a16="http://schemas.microsoft.com/office/drawing/2014/main" val="2162715541"/>
                    </a:ext>
                  </a:extLst>
                </a:gridCol>
                <a:gridCol w="1553108">
                  <a:extLst>
                    <a:ext uri="{9D8B030D-6E8A-4147-A177-3AD203B41FA5}">
                      <a16:colId xmlns:a16="http://schemas.microsoft.com/office/drawing/2014/main" val="1522131361"/>
                    </a:ext>
                  </a:extLst>
                </a:gridCol>
              </a:tblGrid>
              <a:tr h="2874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Size (pixels)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mAPval 50-95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 CPU ONNX (</a:t>
                      </a:r>
                      <a:r>
                        <a:rPr lang="en-US" sz="1400" b="1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 A100 TensorRT (ms)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Params (M)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FLOPs (B)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719747"/>
                  </a:ext>
                </a:extLst>
              </a:tr>
              <a:tr h="169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YOLOv8n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283709"/>
                  </a:ext>
                </a:extLst>
              </a:tr>
              <a:tr h="169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YOLOv8s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435831"/>
                  </a:ext>
                </a:extLst>
              </a:tr>
              <a:tr h="169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YOLOv8m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916934"/>
                  </a:ext>
                </a:extLst>
              </a:tr>
              <a:tr h="169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YOLOv8l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047956"/>
                  </a:ext>
                </a:extLst>
              </a:tr>
              <a:tr h="169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YOLOv8x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565187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73F167D-A19E-2C75-026F-FD4D0EEA9227}"/>
              </a:ext>
            </a:extLst>
          </p:cNvPr>
          <p:cNvSpPr txBox="1"/>
          <p:nvPr/>
        </p:nvSpPr>
        <p:spPr>
          <a:xfrm>
            <a:off x="494413" y="6174442"/>
            <a:ext cx="1087175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</a:rPr>
              <a:t>Table 2: </a:t>
            </a:r>
            <a:r>
              <a:rPr lang="en-US" dirty="0">
                <a:latin typeface="Times New Roman"/>
                <a:cs typeface="Times New Roman"/>
              </a:rPr>
              <a:t>Yolov8 Matrices on Common Objects in Context (COCO) Dataset</a:t>
            </a:r>
          </a:p>
        </p:txBody>
      </p:sp>
    </p:spTree>
    <p:extLst>
      <p:ext uri="{BB962C8B-B14F-4D97-AF65-F5344CB8AC3E}">
        <p14:creationId xmlns:p14="http://schemas.microsoft.com/office/powerpoint/2010/main" val="132884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D83D5227-C70D-B6FB-F322-F8E0353A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6106C5CE-7998-E13F-F1AB-CEB7FCFFE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97860"/>
            <a:ext cx="11153168" cy="759000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Methodology (Virtual Guage)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Google Shape;119;p4">
            <a:extLst>
              <a:ext uri="{FF2B5EF4-FFF2-40B4-BE49-F238E27FC236}">
                <a16:creationId xmlns:a16="http://schemas.microsoft.com/office/drawing/2014/main" id="{A4EB4CFF-6BCC-9E69-DA3D-90F469CE9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2337" y="1565751"/>
            <a:ext cx="10515600" cy="43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SzPct val="100000"/>
              <a:buNone/>
            </a:pPr>
            <a:r>
              <a:rPr lang="en-US" sz="2000" b="1">
                <a:solidFill>
                  <a:srgbClr val="8DA9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boundary annotated in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exported for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Augmentations: brightness ±20%, random crop 80–100%</a:t>
            </a:r>
          </a:p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 resize to 512×512 or 640×640, normalize to [0,1]</a:t>
            </a:r>
          </a:p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 (3×3) and histogram equalization applied for contrast</a:t>
            </a:r>
          </a:p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Split: 70% train, 15% validation, 15% test</a:t>
            </a:r>
          </a:p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Metrics: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Dice, Pixel Accuracy for validation</a:t>
            </a:r>
          </a:p>
        </p:txBody>
      </p:sp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C0459A76-7861-651F-499A-2ABB248186C2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7225AD86-B0ED-A3BB-1C5E-1B6F0FCF54D0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38550E03-53F7-FAE4-4896-40D515D277D1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2E685-4833-D5B2-4131-EE2D595FC7AF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1907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2E35F1D-CEF5-41B1-3F0B-F86F367A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3B396683-03CF-9843-BCA9-4F94E13AB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97860"/>
            <a:ext cx="11153168" cy="759000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Methodology (Virtual Guage)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BFCA73B2-38C5-6E13-76CD-C80F6FC937DB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8B911709-CDF0-710D-7B80-645D8D77EC37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AED16A86-E28B-7060-747E-D56706DAB1D6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BBCC5-BB9B-D4EE-7406-96BE86E34227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3355E0-7147-90BE-D02D-39B7D64F4392}"/>
              </a:ext>
            </a:extLst>
          </p:cNvPr>
          <p:cNvGrpSpPr/>
          <p:nvPr/>
        </p:nvGrpSpPr>
        <p:grpSpPr>
          <a:xfrm>
            <a:off x="409748" y="1547241"/>
            <a:ext cx="5280058" cy="2054858"/>
            <a:chOff x="1010093" y="1656489"/>
            <a:chExt cx="10089854" cy="3501093"/>
          </a:xfrm>
        </p:grpSpPr>
        <p:pic>
          <p:nvPicPr>
            <p:cNvPr id="16" name="Picture 15" descr="A diagram of a machine&#10;&#10;AI-generated content may be incorrect.">
              <a:extLst>
                <a:ext uri="{FF2B5EF4-FFF2-40B4-BE49-F238E27FC236}">
                  <a16:creationId xmlns:a16="http://schemas.microsoft.com/office/drawing/2014/main" id="{4FB5DD87-731B-1803-75BF-240DB6A98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563" y="1938932"/>
              <a:ext cx="7205380" cy="3173942"/>
            </a:xfrm>
            <a:prstGeom prst="rect">
              <a:avLst/>
            </a:prstGeom>
          </p:spPr>
        </p:pic>
        <p:pic>
          <p:nvPicPr>
            <p:cNvPr id="18" name="Picture 17" descr="A blue water in a ditch&#10;&#10;AI-generated content may be incorrect.">
              <a:extLst>
                <a:ext uri="{FF2B5EF4-FFF2-40B4-BE49-F238E27FC236}">
                  <a16:creationId xmlns:a16="http://schemas.microsoft.com/office/drawing/2014/main" id="{EF4701C6-5089-A901-8C8D-DF110545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0943" y="1656489"/>
              <a:ext cx="1079004" cy="1081756"/>
            </a:xfrm>
            <a:prstGeom prst="rect">
              <a:avLst/>
            </a:prstGeom>
          </p:spPr>
        </p:pic>
        <p:pic>
          <p:nvPicPr>
            <p:cNvPr id="19" name="Picture 18" descr="A blue water in a ditch&#10;&#10;AI-generated content may be incorrect.">
              <a:extLst>
                <a:ext uri="{FF2B5EF4-FFF2-40B4-BE49-F238E27FC236}">
                  <a16:creationId xmlns:a16="http://schemas.microsoft.com/office/drawing/2014/main" id="{010B964B-118F-FF05-A0B6-C2428317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0943" y="2888122"/>
              <a:ext cx="1079004" cy="1081756"/>
            </a:xfrm>
            <a:prstGeom prst="rect">
              <a:avLst/>
            </a:prstGeom>
          </p:spPr>
        </p:pic>
        <p:pic>
          <p:nvPicPr>
            <p:cNvPr id="20" name="Picture 19" descr="A blue water in a ditch&#10;&#10;AI-generated content may be incorrect.">
              <a:extLst>
                <a:ext uri="{FF2B5EF4-FFF2-40B4-BE49-F238E27FC236}">
                  <a16:creationId xmlns:a16="http://schemas.microsoft.com/office/drawing/2014/main" id="{3D6460A0-D74E-4C69-96AC-D6B6F3D9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0943" y="4075826"/>
              <a:ext cx="1079004" cy="1081756"/>
            </a:xfrm>
            <a:prstGeom prst="rect">
              <a:avLst/>
            </a:prstGeom>
          </p:spPr>
        </p:pic>
        <p:pic>
          <p:nvPicPr>
            <p:cNvPr id="24" name="Picture 23" descr="A water channel with a metal drain&#10;&#10;AI-generated content may be incorrect.">
              <a:extLst>
                <a:ext uri="{FF2B5EF4-FFF2-40B4-BE49-F238E27FC236}">
                  <a16:creationId xmlns:a16="http://schemas.microsoft.com/office/drawing/2014/main" id="{EED602C8-EFB0-4498-65EC-55544865D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0093" y="2581952"/>
              <a:ext cx="1805470" cy="149387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24C6A9-DCE0-6BA2-AC2D-7545A4DE9D67}"/>
              </a:ext>
            </a:extLst>
          </p:cNvPr>
          <p:cNvGrpSpPr/>
          <p:nvPr/>
        </p:nvGrpSpPr>
        <p:grpSpPr>
          <a:xfrm>
            <a:off x="6303672" y="1547241"/>
            <a:ext cx="4969397" cy="2255753"/>
            <a:chOff x="922350" y="1719322"/>
            <a:chExt cx="9954433" cy="3424674"/>
          </a:xfrm>
        </p:grpSpPr>
        <p:pic>
          <p:nvPicPr>
            <p:cNvPr id="27" name="Picture 26" descr="A diagram of a machine&#10;&#10;AI-generated content may be incorrect.">
              <a:extLst>
                <a:ext uri="{FF2B5EF4-FFF2-40B4-BE49-F238E27FC236}">
                  <a16:creationId xmlns:a16="http://schemas.microsoft.com/office/drawing/2014/main" id="{062C3ECD-44FC-1B0C-3174-F4EA4EC3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3895" y="1719322"/>
              <a:ext cx="6397246" cy="3424674"/>
            </a:xfrm>
            <a:prstGeom prst="rect">
              <a:avLst/>
            </a:prstGeom>
          </p:spPr>
        </p:pic>
        <p:pic>
          <p:nvPicPr>
            <p:cNvPr id="28" name="Picture 27" descr="A blue light in a dark area&#10;&#10;AI-generated content may be incorrect.">
              <a:extLst>
                <a:ext uri="{FF2B5EF4-FFF2-40B4-BE49-F238E27FC236}">
                  <a16:creationId xmlns:a16="http://schemas.microsoft.com/office/drawing/2014/main" id="{2340D88E-4819-19F8-0D33-611E02B7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42295" y="2100451"/>
              <a:ext cx="1934488" cy="1982451"/>
            </a:xfrm>
            <a:prstGeom prst="rect">
              <a:avLst/>
            </a:prstGeom>
          </p:spPr>
        </p:pic>
        <p:pic>
          <p:nvPicPr>
            <p:cNvPr id="29" name="Picture 28" descr="A street at night with a light on&#10;&#10;AI-generated content may be incorrect.">
              <a:extLst>
                <a:ext uri="{FF2B5EF4-FFF2-40B4-BE49-F238E27FC236}">
                  <a16:creationId xmlns:a16="http://schemas.microsoft.com/office/drawing/2014/main" id="{704EF7E7-1289-DB7E-4E18-CE62F0FFB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2350" y="1999044"/>
              <a:ext cx="1610785" cy="176488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45A256A-DF97-60A8-E621-E6D312FBD52D}"/>
              </a:ext>
            </a:extLst>
          </p:cNvPr>
          <p:cNvSpPr txBox="1"/>
          <p:nvPr/>
        </p:nvSpPr>
        <p:spPr>
          <a:xfrm>
            <a:off x="7076484" y="3809689"/>
            <a:ext cx="342433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Figure. 4:</a:t>
            </a:r>
            <a:r>
              <a:rPr lang="en-US" dirty="0">
                <a:latin typeface="Times New Roman"/>
                <a:cs typeface="Times New Roman"/>
              </a:rPr>
              <a:t> Model Architecture of </a:t>
            </a:r>
            <a:r>
              <a:rPr lang="en-US" dirty="0" err="1">
                <a:latin typeface="Times New Roman"/>
                <a:cs typeface="Times New Roman"/>
              </a:rPr>
              <a:t>SegFormer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6B0498-EE9C-44D1-56CF-671E68F29976}"/>
              </a:ext>
            </a:extLst>
          </p:cNvPr>
          <p:cNvSpPr txBox="1"/>
          <p:nvPr/>
        </p:nvSpPr>
        <p:spPr>
          <a:xfrm>
            <a:off x="1126291" y="3809688"/>
            <a:ext cx="3017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Figure. 3: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Model Architecture of SAM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E7F228-88A0-62AF-2588-9027F8F6B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132292"/>
              </p:ext>
            </p:extLst>
          </p:nvPr>
        </p:nvGraphicFramePr>
        <p:xfrm>
          <a:off x="322082" y="4352041"/>
          <a:ext cx="11091021" cy="2042160"/>
        </p:xfrm>
        <a:graphic>
          <a:graphicData uri="http://schemas.openxmlformats.org/drawingml/2006/table">
            <a:tbl>
              <a:tblPr firstRow="1" bandRow="1">
                <a:tableStyleId>{8CAEADBB-04E2-454F-8AC0-B82F5888BAFF}</a:tableStyleId>
              </a:tblPr>
              <a:tblGrid>
                <a:gridCol w="3697007">
                  <a:extLst>
                    <a:ext uri="{9D8B030D-6E8A-4147-A177-3AD203B41FA5}">
                      <a16:colId xmlns:a16="http://schemas.microsoft.com/office/drawing/2014/main" val="909920208"/>
                    </a:ext>
                  </a:extLst>
                </a:gridCol>
                <a:gridCol w="3697007">
                  <a:extLst>
                    <a:ext uri="{9D8B030D-6E8A-4147-A177-3AD203B41FA5}">
                      <a16:colId xmlns:a16="http://schemas.microsoft.com/office/drawing/2014/main" val="3762338341"/>
                    </a:ext>
                  </a:extLst>
                </a:gridCol>
                <a:gridCol w="3697007">
                  <a:extLst>
                    <a:ext uri="{9D8B030D-6E8A-4147-A177-3AD203B41FA5}">
                      <a16:colId xmlns:a16="http://schemas.microsoft.com/office/drawing/2014/main" val="3027985643"/>
                    </a:ext>
                  </a:extLst>
                </a:gridCol>
              </a:tblGrid>
              <a:tr h="16799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/>
                        </a:rPr>
                        <a:t>SegFormer</a:t>
                      </a:r>
                      <a:endParaRPr lang="en-US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56061"/>
                  </a:ext>
                </a:extLst>
              </a:tr>
              <a:tr h="285584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Core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Hierarchical Transformer + MLP Decoder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Prompt-based Transformer with Mask Decoder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068122"/>
                  </a:ext>
                </a:extLst>
              </a:tr>
              <a:tr h="285584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4-stage transformer encoder (MiT)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Vision Transformer (</a:t>
                      </a:r>
                      <a:r>
                        <a:rPr lang="en-US" dirty="0" err="1">
                          <a:latin typeface="Times New Roman"/>
                        </a:rPr>
                        <a:t>ViT</a:t>
                      </a:r>
                      <a:r>
                        <a:rPr lang="en-US" dirty="0">
                          <a:latin typeface="Times New Roman"/>
                        </a:rPr>
                        <a:t>-H/B/L)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15194"/>
                  </a:ext>
                </a:extLst>
              </a:tr>
              <a:tr h="285584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Decoder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Simple MLP Decoder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Mask Decoder integrating prompt/ image 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48397"/>
                  </a:ext>
                </a:extLst>
              </a:tr>
              <a:tr h="285584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Training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Supervised semantic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Foundation model (pre-trained, zero-shot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332352"/>
                  </a:ext>
                </a:extLst>
              </a:tr>
              <a:tr h="285584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Efficient semantic segmentation on general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General-purpose segmentation across domains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266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7D8783-465E-A4D4-9146-2E3FC674F526}"/>
              </a:ext>
            </a:extLst>
          </p:cNvPr>
          <p:cNvSpPr txBox="1"/>
          <p:nvPr/>
        </p:nvSpPr>
        <p:spPr>
          <a:xfrm>
            <a:off x="4544832" y="6484072"/>
            <a:ext cx="229902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Table 3:</a:t>
            </a:r>
            <a:r>
              <a:rPr lang="en-US" dirty="0">
                <a:latin typeface="Times New Roman"/>
                <a:cs typeface="Times New Roman"/>
              </a:rPr>
              <a:t> SAM vs </a:t>
            </a:r>
            <a:r>
              <a:rPr lang="en-US" dirty="0" err="1">
                <a:latin typeface="Times New Roman"/>
                <a:cs typeface="Times New Roman"/>
              </a:rPr>
              <a:t>SegFormer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4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9EA3EE67-B4AA-16EB-51EC-4CC1F65A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41E83CEC-60B3-D9A6-7362-68BBCD7ED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97860"/>
            <a:ext cx="11153168" cy="759000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400"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Model Architecture (Visual Guage)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32B541E5-F49F-F416-3B7A-74B8155D19C1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1DA51431-286E-4154-7D2B-5298084D8D1B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47E4E4AF-C2F0-6487-BAA8-5AB77E1DF791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38C0E-1BBD-619D-F32C-201B06737286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9DAC22-EC89-A9B0-5A33-FFDB3D0B0021}"/>
              </a:ext>
            </a:extLst>
          </p:cNvPr>
          <p:cNvSpPr txBox="1"/>
          <p:nvPr/>
        </p:nvSpPr>
        <p:spPr>
          <a:xfrm>
            <a:off x="6682724" y="6391093"/>
            <a:ext cx="4822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6: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YOLOv8 Architecture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AD12CF08-8C4E-A871-8753-47E73550D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00" y="1356860"/>
            <a:ext cx="4809305" cy="5034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42D6B8-CDE0-70DB-0BC7-ABA50B33C9A6}"/>
              </a:ext>
            </a:extLst>
          </p:cNvPr>
          <p:cNvSpPr txBox="1"/>
          <p:nvPr/>
        </p:nvSpPr>
        <p:spPr>
          <a:xfrm>
            <a:off x="352337" y="1565751"/>
            <a:ext cx="6134986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Backbone: </a:t>
            </a:r>
            <a:r>
              <a:rPr lang="en-US" sz="20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CSPDarknet</a:t>
            </a:r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-style CNN with C2f modules for feature extraction at multiple scales.​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Neck: PAN/feature fusion part (often including SPPF and C2f blocks) to aggregate multi‑scale features.​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Head: Anchor‑free, split </a:t>
            </a:r>
            <a:r>
              <a:rPr lang="en-US" sz="20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detection head that outputs classes and box regression at three scales.</a:t>
            </a:r>
          </a:p>
        </p:txBody>
      </p:sp>
      <p:pic>
        <p:nvPicPr>
          <p:cNvPr id="10" name="Picture 9" descr="Diagram of a diagram of the back bone&#10;&#10;AI-generated content may be incorrect.">
            <a:extLst>
              <a:ext uri="{FF2B5EF4-FFF2-40B4-BE49-F238E27FC236}">
                <a16:creationId xmlns:a16="http://schemas.microsoft.com/office/drawing/2014/main" id="{1876882D-CFFD-C4A3-2876-48D085082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95" y="4372738"/>
            <a:ext cx="5607979" cy="1916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20F433-7EE6-62CB-376B-E53C79BBFC73}"/>
              </a:ext>
            </a:extLst>
          </p:cNvPr>
          <p:cNvSpPr txBox="1"/>
          <p:nvPr/>
        </p:nvSpPr>
        <p:spPr>
          <a:xfrm>
            <a:off x="686495" y="6297625"/>
            <a:ext cx="5607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5: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Simplified YOLOv8 Architecture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0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38584226-733B-76A5-4E73-FBB60F2A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5E3EB9C4-7BB8-FB09-2AEB-3F9D36525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Experimentation (Virtual Guage)</a:t>
            </a: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724B9804-E04D-0E88-3DA7-92EE89450CEA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5FA1337B-1397-73FF-F89D-45B852E8D140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6DCC0CCD-54F8-CE51-1064-8905E6B8BB46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4D953-E0A8-CFEB-06A6-FB84A05DC637}"/>
              </a:ext>
            </a:extLst>
          </p:cNvPr>
          <p:cNvSpPr txBox="1"/>
          <p:nvPr/>
        </p:nvSpPr>
        <p:spPr>
          <a:xfrm>
            <a:off x="1419040" y="5716829"/>
            <a:ext cx="8303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Original	    	   </a:t>
            </a:r>
            <a:r>
              <a:rPr lang="en-US" sz="200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SegFormer</a:t>
            </a: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SAM		</a:t>
            </a:r>
            <a:r>
              <a:rPr lang="en-US" sz="200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MobileSAM</a:t>
            </a:r>
            <a:endParaRPr lang="en-US" sz="20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DA760-395F-8D56-92FA-CDEE4826051C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82FDF3-2469-900B-2EF2-11FC86020A8D}"/>
              </a:ext>
            </a:extLst>
          </p:cNvPr>
          <p:cNvGrpSpPr/>
          <p:nvPr/>
        </p:nvGrpSpPr>
        <p:grpSpPr>
          <a:xfrm>
            <a:off x="3272331" y="1599436"/>
            <a:ext cx="6090063" cy="2117565"/>
            <a:chOff x="3171571" y="1570152"/>
            <a:chExt cx="6280620" cy="2039126"/>
          </a:xfrm>
        </p:grpSpPr>
        <p:pic>
          <p:nvPicPr>
            <p:cNvPr id="6" name="Picture 5" descr="A blue water flowing through a ditch&#10;&#10;AI-generated content may be incorrect.">
              <a:extLst>
                <a:ext uri="{FF2B5EF4-FFF2-40B4-BE49-F238E27FC236}">
                  <a16:creationId xmlns:a16="http://schemas.microsoft.com/office/drawing/2014/main" id="{A835284D-8B66-5B5C-131C-9957521F1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1571" y="1570152"/>
              <a:ext cx="2179675" cy="2039126"/>
            </a:xfrm>
            <a:prstGeom prst="rect">
              <a:avLst/>
            </a:prstGeom>
          </p:spPr>
        </p:pic>
        <p:pic>
          <p:nvPicPr>
            <p:cNvPr id="8" name="Picture 7" descr="A blue water in a ditch&#10;&#10;AI-generated content may be incorrect.">
              <a:extLst>
                <a:ext uri="{FF2B5EF4-FFF2-40B4-BE49-F238E27FC236}">
                  <a16:creationId xmlns:a16="http://schemas.microsoft.com/office/drawing/2014/main" id="{9A9893BD-EB8B-4E1C-4562-220D5D5CA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0066" y="1598632"/>
              <a:ext cx="2048465" cy="1975351"/>
            </a:xfrm>
            <a:prstGeom prst="rect">
              <a:avLst/>
            </a:prstGeom>
          </p:spPr>
        </p:pic>
        <p:pic>
          <p:nvPicPr>
            <p:cNvPr id="10" name="Picture 9" descr="A blue water in a ditch&#10;&#10;AI-generated content may be incorrect.">
              <a:extLst>
                <a:ext uri="{FF2B5EF4-FFF2-40B4-BE49-F238E27FC236}">
                  <a16:creationId xmlns:a16="http://schemas.microsoft.com/office/drawing/2014/main" id="{37F6833B-244C-160D-A739-6FF457BE6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3777" y="1574541"/>
              <a:ext cx="2048414" cy="202353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D40335-FC73-C5CF-6E61-EB9207F55CD8}"/>
              </a:ext>
            </a:extLst>
          </p:cNvPr>
          <p:cNvGrpSpPr/>
          <p:nvPr/>
        </p:nvGrpSpPr>
        <p:grpSpPr>
          <a:xfrm>
            <a:off x="1621496" y="3669258"/>
            <a:ext cx="7726495" cy="2011461"/>
            <a:chOff x="1785890" y="3676336"/>
            <a:chExt cx="7726495" cy="2011461"/>
          </a:xfrm>
        </p:grpSpPr>
        <p:pic>
          <p:nvPicPr>
            <p:cNvPr id="15" name="Picture 14" descr="A person in a blue hoodie&#10;&#10;AI-generated content may be incorrect.">
              <a:extLst>
                <a:ext uri="{FF2B5EF4-FFF2-40B4-BE49-F238E27FC236}">
                  <a16:creationId xmlns:a16="http://schemas.microsoft.com/office/drawing/2014/main" id="{A04B34C5-C1E7-98A7-3193-26CFAB861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0200" y="3676336"/>
              <a:ext cx="2032688" cy="1975352"/>
            </a:xfrm>
            <a:prstGeom prst="rect">
              <a:avLst/>
            </a:prstGeom>
          </p:spPr>
        </p:pic>
        <p:pic>
          <p:nvPicPr>
            <p:cNvPr id="17" name="Picture 16" descr="A blue light in a tunnel&#10;&#10;AI-generated content may be incorrect.">
              <a:extLst>
                <a:ext uri="{FF2B5EF4-FFF2-40B4-BE49-F238E27FC236}">
                  <a16:creationId xmlns:a16="http://schemas.microsoft.com/office/drawing/2014/main" id="{BD12411D-300F-3FB8-D29D-5BE6F4F5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9330" y="3712445"/>
              <a:ext cx="1991477" cy="1975352"/>
            </a:xfrm>
            <a:prstGeom prst="rect">
              <a:avLst/>
            </a:prstGeom>
          </p:spPr>
        </p:pic>
        <p:pic>
          <p:nvPicPr>
            <p:cNvPr id="19" name="Picture 18" descr="A blue light in a dark area&#10;&#10;AI-generated content may be incorrect.">
              <a:extLst>
                <a:ext uri="{FF2B5EF4-FFF2-40B4-BE49-F238E27FC236}">
                  <a16:creationId xmlns:a16="http://schemas.microsoft.com/office/drawing/2014/main" id="{12189507-B96E-F82B-FEA8-B4DC0D821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4926" y="3712445"/>
              <a:ext cx="1957459" cy="1975352"/>
            </a:xfrm>
            <a:prstGeom prst="rect">
              <a:avLst/>
            </a:prstGeom>
          </p:spPr>
        </p:pic>
        <p:pic>
          <p:nvPicPr>
            <p:cNvPr id="23" name="Picture 22" descr="A street at night with a light on it&#10;&#10;AI-generated content may be incorrect.">
              <a:extLst>
                <a:ext uri="{FF2B5EF4-FFF2-40B4-BE49-F238E27FC236}">
                  <a16:creationId xmlns:a16="http://schemas.microsoft.com/office/drawing/2014/main" id="{C01FC17C-973E-0E5B-4421-C051B90EB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5890" y="3698234"/>
              <a:ext cx="1687868" cy="192105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2FC2C78-8868-0FBF-6005-287D5B3814E2}"/>
              </a:ext>
            </a:extLst>
          </p:cNvPr>
          <p:cNvSpPr txBox="1"/>
          <p:nvPr/>
        </p:nvSpPr>
        <p:spPr>
          <a:xfrm>
            <a:off x="2753263" y="6252601"/>
            <a:ext cx="7174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7: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segmentation results at Fielding site during day and night</a:t>
            </a: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8" name="Picture 27" descr="A fish eye view of a canal&#10;&#10;AI-generated content may be incorrect.">
            <a:extLst>
              <a:ext uri="{FF2B5EF4-FFF2-40B4-BE49-F238E27FC236}">
                <a16:creationId xmlns:a16="http://schemas.microsoft.com/office/drawing/2014/main" id="{528FEB75-7E5F-9C11-6F68-66DB556C32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1496" y="1654021"/>
            <a:ext cx="1687868" cy="19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6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F1634D50-1C2E-6B97-5610-F15C08872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>
            <a:extLst>
              <a:ext uri="{FF2B5EF4-FFF2-40B4-BE49-F238E27FC236}">
                <a16:creationId xmlns:a16="http://schemas.microsoft.com/office/drawing/2014/main" id="{5E322DB8-AF6A-AADC-B54F-51C23CC41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37" y="553573"/>
            <a:ext cx="11153168" cy="99582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Experimentation (Virtual Guage)</a:t>
            </a:r>
          </a:p>
        </p:txBody>
      </p:sp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E96DAA34-33E8-FAE7-6B3F-E1AA772BA1B6}"/>
              </a:ext>
            </a:extLst>
          </p:cNvPr>
          <p:cNvSpPr/>
          <p:nvPr/>
        </p:nvSpPr>
        <p:spPr>
          <a:xfrm>
            <a:off x="7939345" y="246951"/>
            <a:ext cx="3566160" cy="142018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74266919-7FF0-634A-134C-4EE030D7B1AC}"/>
              </a:ext>
            </a:extLst>
          </p:cNvPr>
          <p:cNvSpPr/>
          <p:nvPr/>
        </p:nvSpPr>
        <p:spPr>
          <a:xfrm>
            <a:off x="4145421" y="246951"/>
            <a:ext cx="3566160" cy="14201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>
            <a:extLst>
              <a:ext uri="{FF2B5EF4-FFF2-40B4-BE49-F238E27FC236}">
                <a16:creationId xmlns:a16="http://schemas.microsoft.com/office/drawing/2014/main" id="{96811B01-FFE5-1DB6-2E34-8AFDA7F0BEB8}"/>
              </a:ext>
            </a:extLst>
          </p:cNvPr>
          <p:cNvSpPr/>
          <p:nvPr/>
        </p:nvSpPr>
        <p:spPr>
          <a:xfrm>
            <a:off x="352337" y="246951"/>
            <a:ext cx="3565320" cy="142018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D8DFA-DB58-B05E-A7F6-99381572648E}"/>
              </a:ext>
            </a:extLst>
          </p:cNvPr>
          <p:cNvSpPr txBox="1"/>
          <p:nvPr/>
        </p:nvSpPr>
        <p:spPr>
          <a:xfrm>
            <a:off x="11617890" y="6482219"/>
            <a:ext cx="652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8BB825-003F-61F5-133A-E6FE0285CB25}"/>
              </a:ext>
            </a:extLst>
          </p:cNvPr>
          <p:cNvSpPr txBox="1"/>
          <p:nvPr/>
        </p:nvSpPr>
        <p:spPr>
          <a:xfrm>
            <a:off x="3412969" y="5875509"/>
            <a:ext cx="50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8: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segmentation masks with ROI overlays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0543EC-8A15-7019-FCA7-5EA96C57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82" y="1714005"/>
            <a:ext cx="6415740" cy="415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95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2075</Words>
  <Application>Microsoft Office PowerPoint</Application>
  <PresentationFormat>Widescreen</PresentationFormat>
  <Paragraphs>346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Arial,Sans-Serif</vt:lpstr>
      <vt:lpstr>Calibri</vt:lpstr>
      <vt:lpstr>Courier New</vt:lpstr>
      <vt:lpstr>Times New Roman</vt:lpstr>
      <vt:lpstr>Office Theme</vt:lpstr>
      <vt:lpstr>                                 Camera-Based Canal water Monitoring Using Deep Learning and Computer Vision</vt:lpstr>
      <vt:lpstr>Introduction</vt:lpstr>
      <vt:lpstr>Methodology (Overview)</vt:lpstr>
      <vt:lpstr>Methodology (Visual Guage)</vt:lpstr>
      <vt:lpstr>Methodology (Virtual Guage)</vt:lpstr>
      <vt:lpstr>Methodology (Virtual Guage)</vt:lpstr>
      <vt:lpstr>Model Architecture (Visual Guage)</vt:lpstr>
      <vt:lpstr>Experimentation (Virtual Guage)</vt:lpstr>
      <vt:lpstr>Experimentation (Virtual Guage)</vt:lpstr>
      <vt:lpstr>Experimental Setup (Visual Guage)</vt:lpstr>
      <vt:lpstr>Evaluation Metrics (Virtual Guage)</vt:lpstr>
      <vt:lpstr>Evaluation Metrics (Virtual Guage)</vt:lpstr>
      <vt:lpstr>Evaluation Metrics (Visual Guage)</vt:lpstr>
      <vt:lpstr>Results (Virtual Guage)</vt:lpstr>
      <vt:lpstr>Results (Virtual Guage)</vt:lpstr>
      <vt:lpstr>Results (Visual Guage)</vt:lpstr>
      <vt:lpstr>Results - Graphs (Visual Guage)</vt:lpstr>
      <vt:lpstr>Results (Visual Guage)</vt:lpstr>
      <vt:lpstr>Conclusion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Atif Latif</dc:creator>
  <cp:lastModifiedBy>Talha Shahzad</cp:lastModifiedBy>
  <cp:revision>42</cp:revision>
  <dcterms:created xsi:type="dcterms:W3CDTF">2023-08-11T05:22:22Z</dcterms:created>
  <dcterms:modified xsi:type="dcterms:W3CDTF">2025-12-04T03:15:19Z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0x01010056F810160B54A846A65341C3026CE125</vt:lpwstr>
  </property>
</Properties>
</file>